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9"/>
  </p:notesMasterIdLst>
  <p:handoutMasterIdLst>
    <p:handoutMasterId r:id="rId30"/>
  </p:handoutMasterIdLst>
  <p:sldIdLst>
    <p:sldId id="271" r:id="rId3"/>
    <p:sldId id="327" r:id="rId4"/>
    <p:sldId id="304" r:id="rId5"/>
    <p:sldId id="290" r:id="rId6"/>
    <p:sldId id="288" r:id="rId7"/>
    <p:sldId id="292" r:id="rId8"/>
    <p:sldId id="323" r:id="rId9"/>
    <p:sldId id="312" r:id="rId10"/>
    <p:sldId id="313" r:id="rId11"/>
    <p:sldId id="307" r:id="rId12"/>
    <p:sldId id="325" r:id="rId13"/>
    <p:sldId id="303" r:id="rId14"/>
    <p:sldId id="326" r:id="rId15"/>
    <p:sldId id="299" r:id="rId16"/>
    <p:sldId id="309" r:id="rId17"/>
    <p:sldId id="308" r:id="rId18"/>
    <p:sldId id="317" r:id="rId19"/>
    <p:sldId id="310" r:id="rId20"/>
    <p:sldId id="315" r:id="rId21"/>
    <p:sldId id="316" r:id="rId22"/>
    <p:sldId id="318" r:id="rId23"/>
    <p:sldId id="319" r:id="rId24"/>
    <p:sldId id="320" r:id="rId25"/>
    <p:sldId id="311" r:id="rId26"/>
    <p:sldId id="321" r:id="rId27"/>
    <p:sldId id="328" r:id="rId28"/>
  </p:sldIdLst>
  <p:sldSz cx="9144000" cy="6858000" type="screen4x3"/>
  <p:notesSz cx="9926638" cy="6797675"/>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CC"/>
    <a:srgbClr val="3366CC"/>
    <a:srgbClr val="EDB000"/>
    <a:srgbClr val="FF9900"/>
    <a:srgbClr val="7ED133"/>
    <a:srgbClr val="9DF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4" autoAdjust="0"/>
  </p:normalViewPr>
  <p:slideViewPr>
    <p:cSldViewPr>
      <p:cViewPr varScale="1">
        <p:scale>
          <a:sx n="63" d="100"/>
          <a:sy n="63" d="100"/>
        </p:scale>
        <p:origin x="-151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9" d="100"/>
          <a:sy n="89" d="100"/>
        </p:scale>
        <p:origin x="-3762"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8ED9591F-3A26-4B00-A828-D916F45AF42F}" type="datetimeFigureOut">
              <a:rPr lang="it-IT" smtClean="0"/>
              <a:t>12/10/2016</a:t>
            </a:fld>
            <a:endParaRPr lang="it-IT"/>
          </a:p>
        </p:txBody>
      </p:sp>
      <p:sp>
        <p:nvSpPr>
          <p:cNvPr id="4" name="Segnaposto piè di pagina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37C62D23-220D-4D6E-9B89-674FD653CFF1}" type="slidenum">
              <a:rPr lang="it-IT" smtClean="0"/>
              <a:t>‹Nr.›</a:t>
            </a:fld>
            <a:endParaRPr lang="it-IT"/>
          </a:p>
        </p:txBody>
      </p:sp>
    </p:spTree>
    <p:extLst>
      <p:ext uri="{BB962C8B-B14F-4D97-AF65-F5344CB8AC3E}">
        <p14:creationId xmlns:p14="http://schemas.microsoft.com/office/powerpoint/2010/main" val="4233889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FED1D144-9B7B-4FA3-B831-7831D97184B9}" type="datetimeFigureOut">
              <a:rPr lang="en-GB" smtClean="0"/>
              <a:t>12/10/2016</a:t>
            </a:fld>
            <a:endParaRPr lang="en-GB"/>
          </a:p>
        </p:txBody>
      </p:sp>
      <p:sp>
        <p:nvSpPr>
          <p:cNvPr id="4" name="Tijdelijke aanduiding voor dia-afbeelding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677D7588-F6CA-4CE9-AE6F-B21CB41E429D}" type="slidenum">
              <a:rPr lang="en-GB" smtClean="0"/>
              <a:t>‹Nr.›</a:t>
            </a:fld>
            <a:endParaRPr lang="en-GB"/>
          </a:p>
        </p:txBody>
      </p:sp>
    </p:spTree>
    <p:extLst>
      <p:ext uri="{BB962C8B-B14F-4D97-AF65-F5344CB8AC3E}">
        <p14:creationId xmlns:p14="http://schemas.microsoft.com/office/powerpoint/2010/main" val="168982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Joint Programming</a:t>
            </a:r>
            <a:r>
              <a:rPr lang="en-US" dirty="0" smtClean="0"/>
              <a:t> is a new approach to foster collaboration and coordination in R&amp;D in Europe. It is a member-states driven activity. The Joint Programming Initiative (JPI) “More Years, Better Lives – The Potential and Challenges of Demographic Change” seeks to enhance coordination and </a:t>
            </a:r>
            <a:r>
              <a:rPr lang="en-US" b="1" dirty="0" smtClean="0"/>
              <a:t>collaboration between European and national research </a:t>
            </a:r>
            <a:r>
              <a:rPr lang="en-US" b="1" dirty="0" err="1" smtClean="0"/>
              <a:t>programmes</a:t>
            </a:r>
            <a:r>
              <a:rPr lang="en-US" b="1" dirty="0" smtClean="0"/>
              <a:t> related to demographic change</a:t>
            </a:r>
            <a:r>
              <a:rPr lang="en-US" dirty="0" smtClean="0"/>
              <a:t>.</a:t>
            </a:r>
          </a:p>
          <a:p>
            <a:r>
              <a:rPr lang="en-US" dirty="0" smtClean="0"/>
              <a:t>Areas affected by demographic change cover a wide range of research fields and policy topics ranging from health to social welfare, education &amp; learning, work &amp; productivity to housing, urban &amp; rural development and mobility. The JPI “More Years, Better Lives” therefore </a:t>
            </a:r>
            <a:r>
              <a:rPr lang="en-US" b="1" dirty="0" smtClean="0"/>
              <a:t>follows a transnational, multi-disciplinary approach</a:t>
            </a:r>
            <a:r>
              <a:rPr lang="en-US" dirty="0" smtClean="0"/>
              <a:t> bringing together different research </a:t>
            </a:r>
            <a:r>
              <a:rPr lang="en-US" dirty="0" err="1" smtClean="0"/>
              <a:t>programmes</a:t>
            </a:r>
            <a:r>
              <a:rPr lang="en-US" dirty="0" smtClean="0"/>
              <a:t> and researchers from various disciplines in order to provide solutions for the upcoming challenges and make use of the potential of societal change in Europe.</a:t>
            </a:r>
          </a:p>
          <a:p>
            <a:endParaRPr lang="en-GB" dirty="0"/>
          </a:p>
        </p:txBody>
      </p:sp>
      <p:sp>
        <p:nvSpPr>
          <p:cNvPr id="4" name="Tijdelijke aanduiding voor dianummer 3"/>
          <p:cNvSpPr>
            <a:spLocks noGrp="1"/>
          </p:cNvSpPr>
          <p:nvPr>
            <p:ph type="sldNum" sz="quarter" idx="10"/>
          </p:nvPr>
        </p:nvSpPr>
        <p:spPr/>
        <p:txBody>
          <a:bodyPr/>
          <a:lstStyle/>
          <a:p>
            <a:fld id="{677D7588-F6CA-4CE9-AE6F-B21CB41E429D}" type="slidenum">
              <a:rPr lang="en-GB" smtClean="0"/>
              <a:t>3</a:t>
            </a:fld>
            <a:endParaRPr lang="en-GB"/>
          </a:p>
        </p:txBody>
      </p:sp>
    </p:spTree>
    <p:extLst>
      <p:ext uri="{BB962C8B-B14F-4D97-AF65-F5344CB8AC3E}">
        <p14:creationId xmlns:p14="http://schemas.microsoft.com/office/powerpoint/2010/main" val="338330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77D7588-F6CA-4CE9-AE6F-B21CB41E429D}" type="slidenum">
              <a:rPr lang="en-GB" smtClean="0"/>
              <a:t>17</a:t>
            </a:fld>
            <a:endParaRPr lang="en-GB"/>
          </a:p>
        </p:txBody>
      </p:sp>
    </p:spTree>
    <p:extLst>
      <p:ext uri="{BB962C8B-B14F-4D97-AF65-F5344CB8AC3E}">
        <p14:creationId xmlns:p14="http://schemas.microsoft.com/office/powerpoint/2010/main" val="105409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smtClean="0"/>
          </a:p>
          <a:p>
            <a:r>
              <a:rPr lang="de-AT" dirty="0" smtClean="0"/>
              <a:t>Exchange </a:t>
            </a:r>
            <a:r>
              <a:rPr lang="de-AT" dirty="0" err="1" smtClean="0"/>
              <a:t>of</a:t>
            </a:r>
            <a:r>
              <a:rPr lang="de-AT" dirty="0" smtClean="0"/>
              <a:t> </a:t>
            </a:r>
            <a:r>
              <a:rPr lang="de-AT" dirty="0" err="1" smtClean="0"/>
              <a:t>information</a:t>
            </a:r>
            <a:r>
              <a:rPr lang="de-AT" dirty="0" smtClean="0"/>
              <a:t> </a:t>
            </a:r>
            <a:r>
              <a:rPr lang="de-AT" dirty="0" err="1" smtClean="0"/>
              <a:t>as</a:t>
            </a:r>
            <a:r>
              <a:rPr lang="de-AT" dirty="0" smtClean="0"/>
              <a:t> a </a:t>
            </a:r>
            <a:r>
              <a:rPr lang="de-AT" dirty="0" err="1" smtClean="0"/>
              <a:t>minimum</a:t>
            </a:r>
            <a:r>
              <a:rPr lang="de-AT" dirty="0" smtClean="0"/>
              <a:t> </a:t>
            </a:r>
            <a:r>
              <a:rPr lang="de-AT" dirty="0" err="1" smtClean="0"/>
              <a:t>basis</a:t>
            </a:r>
            <a:r>
              <a:rPr lang="de-AT" dirty="0" smtClean="0"/>
              <a:t> </a:t>
            </a:r>
            <a:r>
              <a:rPr lang="de-AT" dirty="0" err="1" smtClean="0"/>
              <a:t>for</a:t>
            </a:r>
            <a:r>
              <a:rPr lang="de-AT" baseline="0" dirty="0" smtClean="0"/>
              <a:t> </a:t>
            </a:r>
            <a:r>
              <a:rPr lang="de-AT" baseline="0" dirty="0" err="1" smtClean="0"/>
              <a:t>alignment</a:t>
            </a:r>
            <a:r>
              <a:rPr lang="de-AT" baseline="0" dirty="0" smtClean="0"/>
              <a:t> – </a:t>
            </a:r>
            <a:r>
              <a:rPr lang="de-AT" baseline="0" dirty="0" err="1" smtClean="0"/>
              <a:t>example</a:t>
            </a:r>
            <a:r>
              <a:rPr lang="de-AT" baseline="0" dirty="0" smtClean="0"/>
              <a:t>: tour de </a:t>
            </a:r>
            <a:r>
              <a:rPr lang="de-AT" baseline="0" dirty="0" err="1" smtClean="0"/>
              <a:t>table</a:t>
            </a:r>
            <a:r>
              <a:rPr lang="de-AT" baseline="0" dirty="0" smtClean="0"/>
              <a:t> at </a:t>
            </a:r>
            <a:r>
              <a:rPr lang="de-AT" baseline="0" dirty="0" err="1" smtClean="0"/>
              <a:t>the</a:t>
            </a:r>
            <a:r>
              <a:rPr lang="de-AT" baseline="0" dirty="0" smtClean="0"/>
              <a:t> GA-meetings, </a:t>
            </a:r>
            <a:r>
              <a:rPr lang="de-AT" baseline="0" dirty="0" err="1" smtClean="0"/>
              <a:t>where</a:t>
            </a:r>
            <a:r>
              <a:rPr lang="de-AT" baseline="0" dirty="0" smtClean="0"/>
              <a:t> </a:t>
            </a:r>
            <a:r>
              <a:rPr lang="de-AT" baseline="0" dirty="0" err="1" smtClean="0"/>
              <a:t>each</a:t>
            </a:r>
            <a:r>
              <a:rPr lang="de-AT" baseline="0" dirty="0" smtClean="0"/>
              <a:t> </a:t>
            </a:r>
            <a:r>
              <a:rPr lang="de-AT" baseline="0" dirty="0" err="1" smtClean="0"/>
              <a:t>country</a:t>
            </a:r>
            <a:r>
              <a:rPr lang="de-AT" baseline="0" dirty="0" smtClean="0"/>
              <a:t> </a:t>
            </a:r>
            <a:r>
              <a:rPr lang="de-AT" baseline="0" dirty="0" err="1" smtClean="0"/>
              <a:t>reports</a:t>
            </a:r>
            <a:r>
              <a:rPr lang="de-AT" baseline="0" dirty="0" smtClean="0"/>
              <a:t> </a:t>
            </a:r>
            <a:r>
              <a:rPr lang="de-AT" baseline="0" dirty="0" err="1" smtClean="0"/>
              <a:t>latest</a:t>
            </a:r>
            <a:r>
              <a:rPr lang="de-AT" baseline="0" dirty="0" smtClean="0"/>
              <a:t> </a:t>
            </a:r>
            <a:r>
              <a:rPr lang="de-AT" baseline="0" dirty="0" err="1" smtClean="0"/>
              <a:t>activities</a:t>
            </a:r>
            <a:endParaRPr lang="de-AT" dirty="0"/>
          </a:p>
        </p:txBody>
      </p:sp>
      <p:sp>
        <p:nvSpPr>
          <p:cNvPr id="4" name="Foliennummernplatzhalter 3"/>
          <p:cNvSpPr>
            <a:spLocks noGrp="1"/>
          </p:cNvSpPr>
          <p:nvPr>
            <p:ph type="sldNum" sz="quarter" idx="10"/>
          </p:nvPr>
        </p:nvSpPr>
        <p:spPr/>
        <p:txBody>
          <a:bodyPr/>
          <a:lstStyle/>
          <a:p>
            <a:fld id="{FF69400E-2DCE-4A03-9591-085CEDC81F05}" type="slidenum">
              <a:rPr lang="en-GB" smtClean="0"/>
              <a:t>22</a:t>
            </a:fld>
            <a:endParaRPr lang="en-GB"/>
          </a:p>
        </p:txBody>
      </p:sp>
    </p:spTree>
    <p:extLst>
      <p:ext uri="{BB962C8B-B14F-4D97-AF65-F5344CB8AC3E}">
        <p14:creationId xmlns:p14="http://schemas.microsoft.com/office/powerpoint/2010/main" val="230643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aseline="0" dirty="0" smtClean="0"/>
          </a:p>
          <a:p>
            <a:r>
              <a:rPr lang="en-GB" sz="2100" b="1" dirty="0" smtClean="0">
                <a:solidFill>
                  <a:srgbClr val="1C75B7"/>
                </a:solidFill>
              </a:rPr>
              <a:t>Continue mapping of research (funding) on demographic change </a:t>
            </a:r>
          </a:p>
          <a:p>
            <a:r>
              <a:rPr lang="en-GB" sz="1800" dirty="0" smtClean="0"/>
              <a:t>	tool for alignment of national research programs, for connecting the conceptual framework with the 	data project, as source for research and policy making</a:t>
            </a:r>
            <a:endParaRPr lang="de-AT" sz="1800" dirty="0" smtClean="0"/>
          </a:p>
          <a:p>
            <a:endParaRPr lang="de-AT" baseline="0" dirty="0" smtClean="0"/>
          </a:p>
          <a:p>
            <a:r>
              <a:rPr lang="en-GB" sz="2100" b="1" dirty="0" smtClean="0">
                <a:solidFill>
                  <a:srgbClr val="1C75B7"/>
                </a:solidFill>
              </a:rPr>
              <a:t>Alignment of national research programmes </a:t>
            </a:r>
          </a:p>
          <a:p>
            <a:pPr lvl="1"/>
            <a:r>
              <a:rPr lang="en-GB" sz="1800" dirty="0" smtClean="0"/>
              <a:t>in Member States which do not have programmes in this field, alignment should address research programmes of leading research institutions (institutional alignment)</a:t>
            </a:r>
            <a:endParaRPr lang="de-AT" baseline="0" dirty="0" smtClean="0"/>
          </a:p>
        </p:txBody>
      </p:sp>
      <p:sp>
        <p:nvSpPr>
          <p:cNvPr id="4" name="Foliennummernplatzhalter 3"/>
          <p:cNvSpPr>
            <a:spLocks noGrp="1"/>
          </p:cNvSpPr>
          <p:nvPr>
            <p:ph type="sldNum" sz="quarter" idx="10"/>
          </p:nvPr>
        </p:nvSpPr>
        <p:spPr/>
        <p:txBody>
          <a:bodyPr/>
          <a:lstStyle/>
          <a:p>
            <a:fld id="{FF69400E-2DCE-4A03-9591-085CEDC81F05}" type="slidenum">
              <a:rPr lang="en-GB" smtClean="0"/>
              <a:t>23</a:t>
            </a:fld>
            <a:endParaRPr lang="en-GB"/>
          </a:p>
        </p:txBody>
      </p:sp>
    </p:spTree>
    <p:extLst>
      <p:ext uri="{BB962C8B-B14F-4D97-AF65-F5344CB8AC3E}">
        <p14:creationId xmlns:p14="http://schemas.microsoft.com/office/powerpoint/2010/main" val="100114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77D7588-F6CA-4CE9-AE6F-B21CB41E429D}" type="slidenum">
              <a:rPr lang="en-GB" smtClean="0"/>
              <a:t>24</a:t>
            </a:fld>
            <a:endParaRPr lang="en-GB"/>
          </a:p>
        </p:txBody>
      </p:sp>
    </p:spTree>
    <p:extLst>
      <p:ext uri="{BB962C8B-B14F-4D97-AF65-F5344CB8AC3E}">
        <p14:creationId xmlns:p14="http://schemas.microsoft.com/office/powerpoint/2010/main" val="18085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3" indent="0">
              <a:buNone/>
            </a:pPr>
            <a:endParaRPr lang="en-US" sz="1700" b="0" dirty="0" smtClean="0">
              <a:solidFill>
                <a:srgbClr val="1C75B7"/>
              </a:solidFill>
            </a:endParaRPr>
          </a:p>
          <a:p>
            <a:pPr marL="457200" marR="0" lvl="3"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1C75B7"/>
                </a:solidFill>
              </a:rPr>
              <a:t>International Bodies</a:t>
            </a:r>
          </a:p>
          <a:p>
            <a:pPr marL="457200" lvl="3" indent="0">
              <a:buNone/>
            </a:pPr>
            <a:endParaRPr lang="en-US" sz="1700" b="0" dirty="0" smtClean="0">
              <a:solidFill>
                <a:srgbClr val="1C75B7"/>
              </a:solidFill>
            </a:endParaRPr>
          </a:p>
          <a:p>
            <a:pPr marL="457200" lvl="3" indent="0">
              <a:buNone/>
            </a:pPr>
            <a:endParaRPr lang="en-US" sz="1700" b="0" dirty="0" smtClean="0">
              <a:solidFill>
                <a:srgbClr val="1C75B7"/>
              </a:solidFill>
            </a:endParaRPr>
          </a:p>
          <a:p>
            <a:pPr marL="914400" lvl="3" indent="-457200"/>
            <a:r>
              <a:rPr lang="en-US" sz="1700" b="0" dirty="0" smtClean="0">
                <a:solidFill>
                  <a:srgbClr val="1C75B7"/>
                </a:solidFill>
              </a:rPr>
              <a:t>Cohort Studies on Ageing</a:t>
            </a:r>
          </a:p>
          <a:p>
            <a:pPr marL="914400" lvl="3" indent="-457200"/>
            <a:r>
              <a:rPr lang="en-US" sz="1700" b="0" dirty="0" smtClean="0">
                <a:solidFill>
                  <a:srgbClr val="1C75B7"/>
                </a:solidFill>
              </a:rPr>
              <a:t>European Research</a:t>
            </a:r>
            <a:r>
              <a:rPr lang="en-US" sz="1700" b="0" baseline="0" dirty="0" smtClean="0">
                <a:solidFill>
                  <a:srgbClr val="1C75B7"/>
                </a:solidFill>
              </a:rPr>
              <a:t> Infrastructures </a:t>
            </a:r>
            <a:endParaRPr lang="en-US" sz="1700" b="0" dirty="0" smtClean="0">
              <a:solidFill>
                <a:srgbClr val="1C75B7"/>
              </a:solidFill>
            </a:endParaRPr>
          </a:p>
          <a:p>
            <a:pPr marL="914400" lvl="3" indent="-457200"/>
            <a:r>
              <a:rPr lang="en-US" sz="1700" b="0" dirty="0" smtClean="0">
                <a:solidFill>
                  <a:srgbClr val="1C75B7"/>
                </a:solidFill>
              </a:rPr>
              <a:t>Survey on Health, Ageing and Retirement in Europe (SHARE)</a:t>
            </a:r>
          </a:p>
          <a:p>
            <a:pPr marL="914400" lvl="3" indent="-457200"/>
            <a:r>
              <a:rPr lang="en-US" sz="1700" b="0" dirty="0" smtClean="0">
                <a:solidFill>
                  <a:srgbClr val="1C75B7"/>
                </a:solidFill>
              </a:rPr>
              <a:t>	</a:t>
            </a:r>
            <a:r>
              <a:rPr lang="en-US" sz="1200" kern="1200" dirty="0" smtClean="0">
                <a:solidFill>
                  <a:schemeClr val="tx1"/>
                </a:solidFill>
                <a:latin typeface="+mn-lt"/>
                <a:ea typeface="+mn-ea"/>
                <a:cs typeface="+mn-cs"/>
              </a:rPr>
              <a:t>• SHARELIFE data demonstrates that childhood health is a strong predictor of health care utilization and payments in middle and old age </a:t>
            </a:r>
          </a:p>
          <a:p>
            <a:pPr marL="914400" lvl="3" indent="-457200"/>
            <a:r>
              <a:rPr lang="en-US" sz="1200" kern="1200" dirty="0" smtClean="0">
                <a:solidFill>
                  <a:schemeClr val="tx1"/>
                </a:solidFill>
                <a:latin typeface="+mn-lt"/>
                <a:ea typeface="+mn-ea"/>
                <a:cs typeface="+mn-cs"/>
              </a:rPr>
              <a:t>	• Depression is a common phenomenon in later life, yet there are crucial differences between countries. Generally women are more prone to suffer from depression than men	</a:t>
            </a:r>
          </a:p>
          <a:p>
            <a:pPr marL="914400" lvl="3" indent="-457200"/>
            <a:r>
              <a:rPr lang="en-US" sz="1200" kern="1200" dirty="0" smtClean="0">
                <a:solidFill>
                  <a:schemeClr val="tx1"/>
                </a:solidFill>
                <a:latin typeface="+mn-lt"/>
                <a:ea typeface="+mn-ea"/>
                <a:cs typeface="+mn-cs"/>
              </a:rPr>
              <a:t>	• Physical health and health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is linked with education and socioeconomic status. </a:t>
            </a:r>
            <a:endParaRPr lang="en-US" sz="1700" b="0" dirty="0" smtClean="0">
              <a:solidFill>
                <a:srgbClr val="1C75B7"/>
              </a:solidFill>
            </a:endParaRPr>
          </a:p>
          <a:p>
            <a:pPr marL="914400" lvl="3" indent="-457200"/>
            <a:r>
              <a:rPr lang="en-US" sz="1700" b="0" dirty="0" smtClean="0">
                <a:solidFill>
                  <a:srgbClr val="1C75B7"/>
                </a:solidFill>
              </a:rPr>
              <a:t>Generations and Gender </a:t>
            </a:r>
            <a:r>
              <a:rPr lang="en-US" sz="1700" b="0" dirty="0" err="1" smtClean="0">
                <a:solidFill>
                  <a:srgbClr val="1C75B7"/>
                </a:solidFill>
              </a:rPr>
              <a:t>Programme</a:t>
            </a:r>
            <a:r>
              <a:rPr lang="en-US" sz="1700" b="0" dirty="0" smtClean="0">
                <a:solidFill>
                  <a:srgbClr val="1C75B7"/>
                </a:solidFill>
              </a:rPr>
              <a:t>/Survey (GGP/GGS) – Longitudinal</a:t>
            </a:r>
            <a:r>
              <a:rPr lang="en-US" sz="1700" b="0" baseline="0" dirty="0" smtClean="0">
                <a:solidFill>
                  <a:srgbClr val="1C75B7"/>
                </a:solidFill>
              </a:rPr>
              <a:t> Study + Contextual Database</a:t>
            </a:r>
          </a:p>
          <a:p>
            <a:pPr marL="914400" lvl="3" indent="-457200"/>
            <a:endParaRPr lang="en-US" sz="1700" b="0" dirty="0" smtClean="0">
              <a:solidFill>
                <a:srgbClr val="1C75B7"/>
              </a:solidFill>
            </a:endParaRPr>
          </a:p>
          <a:p>
            <a:pPr marL="914400" lvl="3" indent="-457200"/>
            <a:r>
              <a:rPr lang="en-US" sz="1700" b="0" dirty="0" smtClean="0">
                <a:solidFill>
                  <a:srgbClr val="1C75B7"/>
                </a:solidFill>
              </a:rPr>
              <a:t>European Social Survey (part</a:t>
            </a:r>
            <a:r>
              <a:rPr lang="en-US" sz="1700" b="0" baseline="0" dirty="0" smtClean="0">
                <a:solidFill>
                  <a:srgbClr val="1C75B7"/>
                </a:solidFill>
              </a:rPr>
              <a:t> on Ageism, very strong on Wellbeing, Health, Care, Welfare Attitudes, Timing of Life)</a:t>
            </a:r>
          </a:p>
          <a:p>
            <a:pPr marL="914400" lvl="3" indent="-457200"/>
            <a:r>
              <a:rPr lang="en-US" sz="1700" b="0" baseline="0" dirty="0" smtClean="0">
                <a:solidFill>
                  <a:srgbClr val="1C75B7"/>
                </a:solidFill>
              </a:rPr>
              <a:t>	“</a:t>
            </a:r>
            <a:r>
              <a:rPr lang="en-US" sz="1200" b="0" kern="1200" dirty="0" smtClean="0">
                <a:solidFill>
                  <a:schemeClr val="tx1"/>
                </a:solidFill>
                <a:latin typeface="+mn-lt"/>
                <a:ea typeface="+mn-ea"/>
                <a:cs typeface="+mn-cs"/>
              </a:rPr>
              <a:t>And at what age, approximately, would you say men reach old age?”</a:t>
            </a:r>
            <a:endParaRPr lang="de-AT" b="0" dirty="0"/>
          </a:p>
        </p:txBody>
      </p:sp>
      <p:sp>
        <p:nvSpPr>
          <p:cNvPr id="4" name="Foliennummernplatzhalter 3"/>
          <p:cNvSpPr>
            <a:spLocks noGrp="1"/>
          </p:cNvSpPr>
          <p:nvPr>
            <p:ph type="sldNum" sz="quarter" idx="10"/>
          </p:nvPr>
        </p:nvSpPr>
        <p:spPr/>
        <p:txBody>
          <a:bodyPr/>
          <a:lstStyle/>
          <a:p>
            <a:fld id="{FF69400E-2DCE-4A03-9591-085CEDC81F05}" type="slidenum">
              <a:rPr lang="en-GB" smtClean="0"/>
              <a:t>25</a:t>
            </a:fld>
            <a:endParaRPr lang="en-GB"/>
          </a:p>
        </p:txBody>
      </p:sp>
    </p:spTree>
    <p:extLst>
      <p:ext uri="{BB962C8B-B14F-4D97-AF65-F5344CB8AC3E}">
        <p14:creationId xmlns:p14="http://schemas.microsoft.com/office/powerpoint/2010/main" val="56104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77D7588-F6CA-4CE9-AE6F-B21CB41E429D}" type="slidenum">
              <a:rPr lang="en-GB" smtClean="0"/>
              <a:t>6</a:t>
            </a:fld>
            <a:endParaRPr lang="en-GB"/>
          </a:p>
        </p:txBody>
      </p:sp>
    </p:spTree>
    <p:extLst>
      <p:ext uri="{BB962C8B-B14F-4D97-AF65-F5344CB8AC3E}">
        <p14:creationId xmlns:p14="http://schemas.microsoft.com/office/powerpoint/2010/main" val="175087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77D7588-F6CA-4CE9-AE6F-B21CB41E429D}" type="slidenum">
              <a:rPr lang="en-GB" smtClean="0"/>
              <a:t>8</a:t>
            </a:fld>
            <a:endParaRPr lang="en-GB"/>
          </a:p>
        </p:txBody>
      </p:sp>
    </p:spTree>
    <p:extLst>
      <p:ext uri="{BB962C8B-B14F-4D97-AF65-F5344CB8AC3E}">
        <p14:creationId xmlns:p14="http://schemas.microsoft.com/office/powerpoint/2010/main" val="300472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77D7588-F6CA-4CE9-AE6F-B21CB41E429D}" type="slidenum">
              <a:rPr lang="en-GB" smtClean="0"/>
              <a:t>9</a:t>
            </a:fld>
            <a:endParaRPr lang="en-GB"/>
          </a:p>
        </p:txBody>
      </p:sp>
    </p:spTree>
    <p:extLst>
      <p:ext uri="{BB962C8B-B14F-4D97-AF65-F5344CB8AC3E}">
        <p14:creationId xmlns:p14="http://schemas.microsoft.com/office/powerpoint/2010/main" val="105409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77D7588-F6CA-4CE9-AE6F-B21CB41E429D}" type="slidenum">
              <a:rPr lang="en-GB" smtClean="0"/>
              <a:t>11</a:t>
            </a:fld>
            <a:endParaRPr lang="en-GB"/>
          </a:p>
        </p:txBody>
      </p:sp>
    </p:spTree>
    <p:extLst>
      <p:ext uri="{BB962C8B-B14F-4D97-AF65-F5344CB8AC3E}">
        <p14:creationId xmlns:p14="http://schemas.microsoft.com/office/powerpoint/2010/main" val="105409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JPI MYBL is a bottom-up initiative that depends on voluntary contributions from its members. </a:t>
            </a:r>
            <a:r>
              <a:rPr lang="en-US" b="1" dirty="0" smtClean="0"/>
              <a:t>Membership is open to any interested Member State (MS), Associated State (AS) or Third Countries. It is not obligatory that the members participate in all joint actions, but each member should actively participate in those activities identified as best fitting into the respective national strategy.</a:t>
            </a:r>
            <a:endParaRPr lang="en-US" dirty="0" smtClean="0"/>
          </a:p>
          <a:p>
            <a:r>
              <a:rPr lang="en-US" dirty="0" smtClean="0"/>
              <a:t>The JPI will see multiple ways of partnerships and joint activities in various constellations. This basic principle shall be reflected throughout the JPI </a:t>
            </a:r>
            <a:r>
              <a:rPr lang="en-US" dirty="0" err="1" smtClean="0"/>
              <a:t>organisational</a:t>
            </a:r>
            <a:r>
              <a:rPr lang="en-US" dirty="0" smtClean="0"/>
              <a:t> set-up and functional </a:t>
            </a:r>
            <a:r>
              <a:rPr lang="en-US" dirty="0" err="1" smtClean="0"/>
              <a:t>processes.</a:t>
            </a:r>
            <a:r>
              <a:rPr lang="en-US" b="1" dirty="0" err="1" smtClean="0"/>
              <a:t>The</a:t>
            </a:r>
            <a:r>
              <a:rPr lang="en-US" b="1" dirty="0" smtClean="0"/>
              <a:t> JPI is open to any interested Member State (MS) of the European Union or Associated State (AS) to the EU or Third Country to the EU.</a:t>
            </a:r>
            <a:r>
              <a:rPr lang="en-US" dirty="0" smtClean="0"/>
              <a:t> Membership in the JPI can be terminated at the end of a calendar year, also subject by registration of the General Assembly and provided that commitments for running joint activities of the specific member are ensured.</a:t>
            </a:r>
          </a:p>
          <a:p>
            <a:r>
              <a:rPr lang="en-US" b="1" dirty="0" smtClean="0"/>
              <a:t>There is no entrance fee to be paid to be a Member of JPI.</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677D7588-F6CA-4CE9-AE6F-B21CB41E429D}" type="slidenum">
              <a:rPr lang="en-GB" smtClean="0"/>
              <a:t>12</a:t>
            </a:fld>
            <a:endParaRPr lang="en-GB"/>
          </a:p>
        </p:txBody>
      </p:sp>
    </p:spTree>
    <p:extLst>
      <p:ext uri="{BB962C8B-B14F-4D97-AF65-F5344CB8AC3E}">
        <p14:creationId xmlns:p14="http://schemas.microsoft.com/office/powerpoint/2010/main" val="23022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JPI MYBL is a bottom-up initiative that depends on voluntary contributions from its members. </a:t>
            </a:r>
            <a:r>
              <a:rPr lang="en-US" b="1" dirty="0" smtClean="0"/>
              <a:t>Membership is open to any interested Member State (MS), Associated State (AS) or Third Countries. It is not obligatory that the members participate in all joint actions, but each member should actively participate in those activities identified as best fitting into the respective national strategy.</a:t>
            </a:r>
            <a:endParaRPr lang="en-US" dirty="0" smtClean="0"/>
          </a:p>
          <a:p>
            <a:r>
              <a:rPr lang="en-US" dirty="0" smtClean="0"/>
              <a:t>The JPI will see multiple ways of partnerships and joint activities in various constellations. This basic principle shall be reflected throughout the JPI </a:t>
            </a:r>
            <a:r>
              <a:rPr lang="en-US" dirty="0" err="1" smtClean="0"/>
              <a:t>organisational</a:t>
            </a:r>
            <a:r>
              <a:rPr lang="en-US" dirty="0" smtClean="0"/>
              <a:t> set-up and functional </a:t>
            </a:r>
            <a:r>
              <a:rPr lang="en-US" dirty="0" err="1" smtClean="0"/>
              <a:t>processes.</a:t>
            </a:r>
            <a:r>
              <a:rPr lang="en-US" b="1" dirty="0" err="1" smtClean="0"/>
              <a:t>The</a:t>
            </a:r>
            <a:r>
              <a:rPr lang="en-US" b="1" dirty="0" smtClean="0"/>
              <a:t> JPI is open to any interested Member State (MS) of the European Union or Associated State (AS) to the EU or Third Country to the EU.</a:t>
            </a:r>
            <a:r>
              <a:rPr lang="en-US" dirty="0" smtClean="0"/>
              <a:t> Membership in the JPI can be terminated at the end of a calendar year, also subject by registration of the General Assembly and provided that commitments for running joint activities of the specific member are ensured.</a:t>
            </a:r>
          </a:p>
          <a:p>
            <a:r>
              <a:rPr lang="en-US" b="1" dirty="0" smtClean="0"/>
              <a:t>There is no entrance fee to be paid to be a Member of JPI.</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677D7588-F6CA-4CE9-AE6F-B21CB41E429D}" type="slidenum">
              <a:rPr lang="en-GB" smtClean="0"/>
              <a:t>13</a:t>
            </a:fld>
            <a:endParaRPr lang="en-GB"/>
          </a:p>
        </p:txBody>
      </p:sp>
    </p:spTree>
    <p:extLst>
      <p:ext uri="{BB962C8B-B14F-4D97-AF65-F5344CB8AC3E}">
        <p14:creationId xmlns:p14="http://schemas.microsoft.com/office/powerpoint/2010/main" val="23022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F69400E-2DCE-4A03-9591-085CEDC81F05}" type="slidenum">
              <a:rPr lang="en-GB" smtClean="0"/>
              <a:t>14</a:t>
            </a:fld>
            <a:endParaRPr lang="en-GB"/>
          </a:p>
        </p:txBody>
      </p:sp>
    </p:spTree>
    <p:extLst>
      <p:ext uri="{BB962C8B-B14F-4D97-AF65-F5344CB8AC3E}">
        <p14:creationId xmlns:p14="http://schemas.microsoft.com/office/powerpoint/2010/main" val="238142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F69400E-2DCE-4A03-9591-085CEDC81F05}" type="slidenum">
              <a:rPr lang="en-GB" smtClean="0"/>
              <a:t>15</a:t>
            </a:fld>
            <a:endParaRPr lang="en-GB"/>
          </a:p>
        </p:txBody>
      </p:sp>
    </p:spTree>
    <p:extLst>
      <p:ext uri="{BB962C8B-B14F-4D97-AF65-F5344CB8AC3E}">
        <p14:creationId xmlns:p14="http://schemas.microsoft.com/office/powerpoint/2010/main" val="2381423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17487"/>
            <a:ext cx="9143245" cy="6808670"/>
          </a:xfrm>
          <a:prstGeom prst="rect">
            <a:avLst/>
          </a:prstGeom>
        </p:spPr>
      </p:pic>
      <p:sp>
        <p:nvSpPr>
          <p:cNvPr id="9" name="Titolo 8"/>
          <p:cNvSpPr>
            <a:spLocks noGrp="1"/>
          </p:cNvSpPr>
          <p:nvPr>
            <p:ph type="title"/>
          </p:nvPr>
        </p:nvSpPr>
        <p:spPr>
          <a:xfrm>
            <a:off x="2051720" y="2060848"/>
            <a:ext cx="5184576" cy="1728192"/>
          </a:xfrm>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val="6881233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74675" y="1639888"/>
            <a:ext cx="40100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37100" y="1639888"/>
            <a:ext cx="40100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10DBD31B-0F19-499C-A1F5-D1D13F6EA2FF}"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90515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3444C884-11FE-4C71-8797-D2A928167120}"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277646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FD0852CA-E577-4BBC-819E-E4613BB5985E}"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261442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3F866930-4CB3-4696-8B05-0A941C32FC00}"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23592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DC78D257-9AA3-40F6-8C59-AFE0AF206057}"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96783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1E218853-7B43-460D-BDCF-8FD9A57866F0}"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1274653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6F5D606C-0B31-4B99-A830-959F511F2B57}"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185864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774700"/>
            <a:ext cx="2043112" cy="51927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4675" y="774700"/>
            <a:ext cx="5976938" cy="51927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DFB33898-410E-4C8D-9755-868E1F8F78F8}"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2190383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74675" y="774700"/>
            <a:ext cx="8172450" cy="900113"/>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74675" y="1639888"/>
            <a:ext cx="4010025" cy="4327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737100" y="1639888"/>
            <a:ext cx="4010025" cy="4327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D86394A6-21F0-40E7-8D93-411FB082A1B5}"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1228180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574675" y="774700"/>
            <a:ext cx="8172450" cy="900113"/>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74675" y="1639888"/>
            <a:ext cx="4010025" cy="2087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74675" y="3879850"/>
            <a:ext cx="4010025" cy="20875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737100" y="1639888"/>
            <a:ext cx="4010025" cy="4327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97CE0901-E721-4E01-8076-C050789FAAAB}"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325546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46" y="386444"/>
            <a:ext cx="9131054" cy="6138165"/>
          </a:xfrm>
          <a:prstGeom prst="rect">
            <a:avLst/>
          </a:prstGeom>
        </p:spPr>
      </p:pic>
      <p:sp>
        <p:nvSpPr>
          <p:cNvPr id="7" name="Segnaposto data 6"/>
          <p:cNvSpPr>
            <a:spLocks noGrp="1"/>
          </p:cNvSpPr>
          <p:nvPr>
            <p:ph type="dt" sz="half" idx="10"/>
          </p:nvPr>
        </p:nvSpPr>
        <p:spPr>
          <a:xfrm>
            <a:off x="457200" y="6406589"/>
            <a:ext cx="2133600" cy="476250"/>
          </a:xfrm>
        </p:spPr>
        <p:txBody>
          <a:bodyPr/>
          <a:lstStyle/>
          <a:p>
            <a:pPr>
              <a:defRPr/>
            </a:pPr>
            <a:endParaRPr lang="it-IT"/>
          </a:p>
        </p:txBody>
      </p:sp>
      <p:sp>
        <p:nvSpPr>
          <p:cNvPr id="9" name="Segnaposto numero diapositiva 8"/>
          <p:cNvSpPr>
            <a:spLocks noGrp="1"/>
          </p:cNvSpPr>
          <p:nvPr>
            <p:ph type="sldNum" sz="quarter" idx="12"/>
          </p:nvPr>
        </p:nvSpPr>
        <p:spPr>
          <a:xfrm>
            <a:off x="6553200" y="6433483"/>
            <a:ext cx="2133600" cy="476250"/>
          </a:xfrm>
        </p:spPr>
        <p:txBody>
          <a:bodyPr/>
          <a:lstStyle/>
          <a:p>
            <a:pPr>
              <a:defRPr/>
            </a:pPr>
            <a:fld id="{33454F5C-11DA-4524-A1CC-5237BDA0DFEF}" type="slidenum">
              <a:rPr lang="it-IT" smtClean="0"/>
              <a:pPr>
                <a:defRPr/>
              </a:pPr>
              <a:t>‹Nr.›</a:t>
            </a:fld>
            <a:endParaRPr lang="it-IT"/>
          </a:p>
        </p:txBody>
      </p:sp>
      <p:sp>
        <p:nvSpPr>
          <p:cNvPr id="10" name="Titolo 9"/>
          <p:cNvSpPr>
            <a:spLocks noGrp="1"/>
          </p:cNvSpPr>
          <p:nvPr>
            <p:ph type="title"/>
          </p:nvPr>
        </p:nvSpPr>
        <p:spPr>
          <a:xfrm>
            <a:off x="1403648" y="-13447"/>
            <a:ext cx="7416824" cy="1143000"/>
          </a:xfrm>
        </p:spPr>
        <p:txBody>
          <a:bodyPr/>
          <a:lstStyle>
            <a:lvl1pPr>
              <a:defRPr sz="3200"/>
            </a:lvl1pPr>
          </a:lstStyle>
          <a:p>
            <a:r>
              <a:rPr lang="it-IT" dirty="0" smtClean="0"/>
              <a:t>Fare clic per modificare lo stile del titolo</a:t>
            </a:r>
            <a:endParaRPr lang="it-IT" dirty="0"/>
          </a:p>
        </p:txBody>
      </p:sp>
    </p:spTree>
    <p:extLst>
      <p:ext uri="{BB962C8B-B14F-4D97-AF65-F5344CB8AC3E}">
        <p14:creationId xmlns:p14="http://schemas.microsoft.com/office/powerpoint/2010/main" val="20862060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574675" y="774700"/>
            <a:ext cx="8172450" cy="900113"/>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74675" y="1639888"/>
            <a:ext cx="4010025" cy="2087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737100" y="1639888"/>
            <a:ext cx="4010025" cy="2087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574675" y="3879850"/>
            <a:ext cx="8172450" cy="20875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F09FABF9-F3BA-4C14-8624-BF8F7E2A33BD}"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151469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74675" y="774700"/>
            <a:ext cx="817245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74675" y="1639888"/>
            <a:ext cx="4010025" cy="4327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37100" y="1639888"/>
            <a:ext cx="4010025" cy="4327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92534674-1524-442B-9EE7-3DAA6C341342}"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85147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3" y="359917"/>
            <a:ext cx="9131054" cy="6138165"/>
          </a:xfrm>
          <a:prstGeom prst="rect">
            <a:avLst/>
          </a:prstGeom>
        </p:spPr>
      </p:pic>
    </p:spTree>
    <p:extLst>
      <p:ext uri="{BB962C8B-B14F-4D97-AF65-F5344CB8AC3E}">
        <p14:creationId xmlns:p14="http://schemas.microsoft.com/office/powerpoint/2010/main" val="889908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3454F5C-11DA-4524-A1CC-5237BDA0DFEF}" type="slidenum">
              <a:rPr lang="it-IT" smtClean="0"/>
              <a:pPr>
                <a:defRPr/>
              </a:pPr>
              <a:t>‹Nr.›</a:t>
            </a:fld>
            <a:endParaRPr lang="it-IT"/>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3" y="675211"/>
            <a:ext cx="9131054" cy="6138165"/>
          </a:xfrm>
          <a:prstGeom prst="rect">
            <a:avLst/>
          </a:prstGeom>
        </p:spPr>
      </p:pic>
    </p:spTree>
    <p:extLst>
      <p:ext uri="{BB962C8B-B14F-4D97-AF65-F5344CB8AC3E}">
        <p14:creationId xmlns:p14="http://schemas.microsoft.com/office/powerpoint/2010/main" val="1942972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09242" y="1412776"/>
            <a:ext cx="8925516" cy="648072"/>
          </a:xfrm>
          <a:prstGeom prst="rect">
            <a:avLst/>
          </a:prstGeom>
          <a:solidFill>
            <a:srgbClr val="1C75B7"/>
          </a:solidFill>
        </p:spPr>
        <p:txBody>
          <a:bodyPr/>
          <a:lstStyle>
            <a:lvl1pPr algn="ctr">
              <a:defRPr sz="3000">
                <a:solidFill>
                  <a:schemeClr val="bg1"/>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107504" y="2204864"/>
            <a:ext cx="8928992" cy="3921299"/>
          </a:xfrm>
          <a:prstGeom prst="rect">
            <a:avLst/>
          </a:prstGeom>
        </p:spPr>
        <p:txBody>
          <a:bodyPr/>
          <a:lstStyle>
            <a:lvl1pPr>
              <a:defRPr>
                <a:solidFill>
                  <a:srgbClr val="4A4A4C"/>
                </a:solidFill>
                <a:latin typeface="Arial" pitchFamily="34" charset="0"/>
                <a:cs typeface="Arial" pitchFamily="34" charset="0"/>
              </a:defRPr>
            </a:lvl1pPr>
            <a:lvl2pPr>
              <a:defRPr>
                <a:solidFill>
                  <a:srgbClr val="4A4A4C"/>
                </a:solidFill>
                <a:latin typeface="Arial" pitchFamily="34" charset="0"/>
                <a:cs typeface="Arial" pitchFamily="34" charset="0"/>
              </a:defRPr>
            </a:lvl2pPr>
            <a:lvl3pPr>
              <a:defRPr>
                <a:solidFill>
                  <a:srgbClr val="4A4A4C"/>
                </a:solidFill>
                <a:latin typeface="Arial" pitchFamily="34" charset="0"/>
                <a:cs typeface="Arial" pitchFamily="34" charset="0"/>
              </a:defRPr>
            </a:lvl3pPr>
            <a:lvl4pPr>
              <a:defRPr>
                <a:solidFill>
                  <a:srgbClr val="4A4A4C"/>
                </a:solidFill>
                <a:latin typeface="Arial" pitchFamily="34" charset="0"/>
                <a:cs typeface="Arial" pitchFamily="34" charset="0"/>
              </a:defRPr>
            </a:lvl4pPr>
            <a:lvl5pPr>
              <a:defRPr>
                <a:solidFill>
                  <a:srgbClr val="4A4A4C"/>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CD04BB03-3EEC-4CC0-B470-4D0754736A00}" type="datetimeFigureOut">
              <a:rPr lang="de-DE" smtClean="0"/>
              <a:t>12.10.2016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5BF65B-780D-44AA-901D-6B7CDA62E3BC}" type="slidenum">
              <a:rPr lang="de-DE" smtClean="0"/>
              <a:t>‹Nr.›</a:t>
            </a:fld>
            <a:endParaRPr lang="de-DE"/>
          </a:p>
        </p:txBody>
      </p:sp>
    </p:spTree>
    <p:extLst>
      <p:ext uri="{BB962C8B-B14F-4D97-AF65-F5344CB8AC3E}">
        <p14:creationId xmlns:p14="http://schemas.microsoft.com/office/powerpoint/2010/main" val="279868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CD04BB03-3EEC-4CC0-B470-4D0754736A00}" type="datetimeFigureOut">
              <a:rPr lang="de-DE" smtClean="0"/>
              <a:t>12.10.2016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5BF65B-780D-44AA-901D-6B7CDA62E3BC}" type="slidenum">
              <a:rPr lang="de-DE" smtClean="0"/>
              <a:t>‹Nr.›</a:t>
            </a:fld>
            <a:endParaRPr lang="de-DE"/>
          </a:p>
        </p:txBody>
      </p:sp>
      <p:sp>
        <p:nvSpPr>
          <p:cNvPr id="7" name="Titel 1"/>
          <p:cNvSpPr>
            <a:spLocks noGrp="1"/>
          </p:cNvSpPr>
          <p:nvPr>
            <p:ph type="title"/>
          </p:nvPr>
        </p:nvSpPr>
        <p:spPr>
          <a:xfrm>
            <a:off x="109242" y="1412776"/>
            <a:ext cx="8925516" cy="648072"/>
          </a:xfrm>
          <a:prstGeom prst="rect">
            <a:avLst/>
          </a:prstGeom>
          <a:solidFill>
            <a:srgbClr val="1C75B7"/>
          </a:solidFill>
        </p:spPr>
        <p:txBody>
          <a:bodyPr/>
          <a:lstStyle>
            <a:lvl1pPr algn="ctr">
              <a:defRPr sz="3000">
                <a:solidFill>
                  <a:schemeClr val="bg1"/>
                </a:solidFill>
                <a:latin typeface="Arial" pitchFamily="34" charset="0"/>
                <a:cs typeface="Arial"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82714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3"/>
          <p:cNvGrpSpPr>
            <a:grpSpLocks/>
          </p:cNvGrpSpPr>
          <p:nvPr/>
        </p:nvGrpSpPr>
        <p:grpSpPr bwMode="auto">
          <a:xfrm>
            <a:off x="0" y="935038"/>
            <a:ext cx="9140825" cy="5919787"/>
            <a:chOff x="0" y="589"/>
            <a:chExt cx="5758" cy="3729"/>
          </a:xfrm>
        </p:grpSpPr>
        <p:grpSp>
          <p:nvGrpSpPr>
            <p:cNvPr id="5" name="Group 21"/>
            <p:cNvGrpSpPr>
              <a:grpSpLocks/>
            </p:cNvGrpSpPr>
            <p:nvPr userDrawn="1"/>
          </p:nvGrpSpPr>
          <p:grpSpPr bwMode="auto">
            <a:xfrm>
              <a:off x="0" y="589"/>
              <a:ext cx="5758" cy="3729"/>
              <a:chOff x="0" y="589"/>
              <a:chExt cx="5758" cy="3729"/>
            </a:xfrm>
          </p:grpSpPr>
          <p:sp>
            <p:nvSpPr>
              <p:cNvPr id="9" name="Rectangle 15"/>
              <p:cNvSpPr>
                <a:spLocks noChangeArrowheads="1"/>
              </p:cNvSpPr>
              <p:nvPr userDrawn="1"/>
            </p:nvSpPr>
            <p:spPr bwMode="auto">
              <a:xfrm>
                <a:off x="0" y="589"/>
                <a:ext cx="5758" cy="3729"/>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6pPr>
                <a:lvl7pPr marL="29718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7pPr>
                <a:lvl8pPr marL="34290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8pPr>
                <a:lvl9pPr marL="38862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9pPr>
              </a:lstStyle>
              <a:p>
                <a:pPr algn="ctr" eaLnBrk="1" hangingPunct="1">
                  <a:defRPr/>
                </a:pPr>
                <a:endParaRPr lang="en-US" altLang="de-DE" sz="2600" smtClean="0">
                  <a:solidFill>
                    <a:srgbClr val="000000"/>
                  </a:solidFill>
                </a:endParaRPr>
              </a:p>
            </p:txBody>
          </p:sp>
          <p:pic>
            <p:nvPicPr>
              <p:cNvPr id="10" name="Picture 18" descr="Collage Muenchen_Dresden_Berlin_RZ_srgb"/>
              <p:cNvPicPr>
                <a:picLocks noChangeAspect="1" noChangeArrowheads="1"/>
              </p:cNvPicPr>
              <p:nvPr userDrawn="1"/>
            </p:nvPicPr>
            <p:blipFill>
              <a:blip r:embed="rId2">
                <a:extLst>
                  <a:ext uri="{28A0092B-C50C-407E-A947-70E740481C1C}">
                    <a14:useLocalDpi xmlns:a14="http://schemas.microsoft.com/office/drawing/2010/main" val="0"/>
                  </a:ext>
                </a:extLst>
              </a:blip>
              <a:srcRect t="28259" b="41382"/>
              <a:stretch>
                <a:fillRect/>
              </a:stretch>
            </p:blipFill>
            <p:spPr bwMode="auto">
              <a:xfrm>
                <a:off x="208" y="589"/>
                <a:ext cx="555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userDrawn="1"/>
            </p:nvSpPr>
            <p:spPr bwMode="auto">
              <a:xfrm>
                <a:off x="208" y="1230"/>
                <a:ext cx="5550" cy="1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6pPr>
                <a:lvl7pPr marL="29718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7pPr>
                <a:lvl8pPr marL="34290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8pPr>
                <a:lvl9pPr marL="38862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9pPr>
              </a:lstStyle>
              <a:p>
                <a:pPr algn="ctr" eaLnBrk="1" hangingPunct="1">
                  <a:lnSpc>
                    <a:spcPts val="1800"/>
                  </a:lnSpc>
                  <a:buClr>
                    <a:srgbClr val="5B2283"/>
                  </a:buClr>
                  <a:buFont typeface="Wingdings 2" pitchFamily="18" charset="2"/>
                  <a:buNone/>
                  <a:defRPr/>
                </a:pPr>
                <a:endParaRPr lang="en-US" altLang="de-DE" smtClean="0">
                  <a:solidFill>
                    <a:srgbClr val="000000"/>
                  </a:solidFill>
                </a:endParaRPr>
              </a:p>
            </p:txBody>
          </p:sp>
        </p:grpSp>
        <p:grpSp>
          <p:nvGrpSpPr>
            <p:cNvPr id="6" name="Group 22"/>
            <p:cNvGrpSpPr>
              <a:grpSpLocks/>
            </p:cNvGrpSpPr>
            <p:nvPr userDrawn="1"/>
          </p:nvGrpSpPr>
          <p:grpSpPr bwMode="auto">
            <a:xfrm>
              <a:off x="0" y="589"/>
              <a:ext cx="209" cy="3729"/>
              <a:chOff x="0" y="589"/>
              <a:chExt cx="209" cy="3729"/>
            </a:xfrm>
          </p:grpSpPr>
          <p:sp>
            <p:nvSpPr>
              <p:cNvPr id="7" name="Rectangle 13"/>
              <p:cNvSpPr>
                <a:spLocks noChangeArrowheads="1"/>
              </p:cNvSpPr>
              <p:nvPr userDrawn="1"/>
            </p:nvSpPr>
            <p:spPr bwMode="auto">
              <a:xfrm>
                <a:off x="0" y="589"/>
                <a:ext cx="209" cy="81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6pPr>
                <a:lvl7pPr marL="29718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7pPr>
                <a:lvl8pPr marL="34290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8pPr>
                <a:lvl9pPr marL="38862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9pPr>
              </a:lstStyle>
              <a:p>
                <a:pPr algn="ctr" eaLnBrk="1" hangingPunct="1">
                  <a:lnSpc>
                    <a:spcPts val="1800"/>
                  </a:lnSpc>
                  <a:buClr>
                    <a:srgbClr val="5B2283"/>
                  </a:buClr>
                  <a:buFont typeface="Wingdings 2" pitchFamily="18" charset="2"/>
                  <a:buNone/>
                  <a:defRPr/>
                </a:pPr>
                <a:endParaRPr lang="en-US" altLang="de-DE" smtClean="0">
                  <a:solidFill>
                    <a:srgbClr val="000000"/>
                  </a:solidFill>
                </a:endParaRPr>
              </a:p>
            </p:txBody>
          </p:sp>
          <p:sp>
            <p:nvSpPr>
              <p:cNvPr id="8" name="Rectangle 14"/>
              <p:cNvSpPr>
                <a:spLocks noChangeArrowheads="1"/>
              </p:cNvSpPr>
              <p:nvPr userDrawn="1"/>
            </p:nvSpPr>
            <p:spPr bwMode="auto">
              <a:xfrm>
                <a:off x="0" y="1405"/>
                <a:ext cx="209" cy="29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6pPr>
                <a:lvl7pPr marL="29718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7pPr>
                <a:lvl8pPr marL="34290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8pPr>
                <a:lvl9pPr marL="38862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9pPr>
              </a:lstStyle>
              <a:p>
                <a:pPr algn="ctr" eaLnBrk="1" hangingPunct="1">
                  <a:lnSpc>
                    <a:spcPts val="1800"/>
                  </a:lnSpc>
                  <a:buClr>
                    <a:srgbClr val="5B2283"/>
                  </a:buClr>
                  <a:buFont typeface="Wingdings 2" pitchFamily="18" charset="2"/>
                  <a:buNone/>
                  <a:defRPr/>
                </a:pPr>
                <a:endParaRPr lang="en-US" altLang="de-DE" smtClean="0">
                  <a:solidFill>
                    <a:srgbClr val="000000"/>
                  </a:solidFill>
                </a:endParaRPr>
              </a:p>
            </p:txBody>
          </p:sp>
        </p:grpSp>
      </p:grpSp>
      <p:pic>
        <p:nvPicPr>
          <p:cNvPr id="12" name="Picture 9" descr="it-logo"/>
          <p:cNvPicPr>
            <a:picLocks noChangeAspect="1" noChangeArrowheads="1"/>
          </p:cNvPicPr>
          <p:nvPr/>
        </p:nvPicPr>
        <p:blipFill>
          <a:blip r:embed="rId3" cstate="print">
            <a:extLst>
              <a:ext uri="{28A0092B-C50C-407E-A947-70E740481C1C}">
                <a14:useLocalDpi xmlns:a14="http://schemas.microsoft.com/office/drawing/2010/main" val="0"/>
              </a:ext>
            </a:extLst>
          </a:blip>
          <a:srcRect t="47420"/>
          <a:stretch>
            <a:fillRect/>
          </a:stretch>
        </p:blipFill>
        <p:spPr bwMode="auto">
          <a:xfrm>
            <a:off x="7142163" y="323850"/>
            <a:ext cx="16065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574675" y="2635250"/>
            <a:ext cx="8169275" cy="431800"/>
          </a:xfrm>
          <a:solidFill>
            <a:srgbClr val="D9D9D9"/>
          </a:solidFill>
        </p:spPr>
        <p:txBody>
          <a:bodyPr anchor="b"/>
          <a:lstStyle>
            <a:lvl1pPr>
              <a:lnSpc>
                <a:spcPct val="100000"/>
              </a:lnSpc>
              <a:defRPr sz="2600"/>
            </a:lvl1pPr>
          </a:lstStyle>
          <a:p>
            <a:pPr lvl="0"/>
            <a:r>
              <a:rPr lang="de-DE" noProof="0" smtClean="0"/>
              <a:t>Titelmasterformat durch Klicken bearbeiten</a:t>
            </a:r>
          </a:p>
        </p:txBody>
      </p:sp>
      <p:sp>
        <p:nvSpPr>
          <p:cNvPr id="5123" name="Rectangle 3"/>
          <p:cNvSpPr>
            <a:spLocks noGrp="1" noChangeArrowheads="1"/>
          </p:cNvSpPr>
          <p:nvPr>
            <p:ph type="subTitle" idx="1"/>
          </p:nvPr>
        </p:nvSpPr>
        <p:spPr>
          <a:xfrm>
            <a:off x="574675" y="3081338"/>
            <a:ext cx="8169275" cy="809625"/>
          </a:xfrm>
          <a:solidFill>
            <a:srgbClr val="D9D9D9"/>
          </a:solidFill>
        </p:spPr>
        <p:txBody>
          <a:bodyPr/>
          <a:lstStyle>
            <a:lvl1pPr>
              <a:lnSpc>
                <a:spcPts val="3500"/>
              </a:lnSpc>
              <a:defRPr sz="2600">
                <a:solidFill>
                  <a:schemeClr val="tx2"/>
                </a:solidFill>
              </a:defRPr>
            </a:lvl1pPr>
          </a:lstStyle>
          <a:p>
            <a:pPr lvl="0"/>
            <a:r>
              <a:rPr lang="de-DE" noProof="0" smtClean="0"/>
              <a:t>Formatvorlage des Untertitelmasters durch Klicken bearbeiten</a:t>
            </a:r>
          </a:p>
        </p:txBody>
      </p:sp>
      <p:sp>
        <p:nvSpPr>
          <p:cNvPr id="13" name="Rectangle 17"/>
          <p:cNvSpPr>
            <a:spLocks noGrp="1" noChangeArrowheads="1"/>
          </p:cNvSpPr>
          <p:nvPr>
            <p:ph type="dt" sz="quarter" idx="10"/>
          </p:nvPr>
        </p:nvSpPr>
        <p:spPr/>
        <p:txBody>
          <a:bodyPr/>
          <a:lstStyle>
            <a:lvl1pPr>
              <a:defRPr/>
            </a:lvl1pPr>
          </a:lstStyle>
          <a:p>
            <a:pPr>
              <a:defRPr/>
            </a:pPr>
            <a:r>
              <a:rPr lang="de-DE">
                <a:solidFill>
                  <a:srgbClr val="808080"/>
                </a:solidFill>
              </a:rPr>
              <a:t>© VDI/VDE-IT </a:t>
            </a:r>
            <a:fld id="{76F7731F-FF0A-41A6-8E12-A76190D914DC}"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237620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57150"/>
            <a:ext cx="908050" cy="908050"/>
          </a:xfrm>
          <a:prstGeom prst="rect">
            <a:avLst/>
          </a:prstGeom>
          <a:noFill/>
          <a:ln>
            <a:noFill/>
          </a:ln>
          <a:effectLst/>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17961" dir="2700000" algn="ctr" rotWithShape="0">
                    <a:srgbClr val="828282"/>
                  </a:outerShdw>
                </a:effectLst>
              </a14:hiddenEffects>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6"/>
          <p:cNvSpPr>
            <a:spLocks noGrp="1" noChangeArrowheads="1"/>
          </p:cNvSpPr>
          <p:nvPr>
            <p:ph type="dt" sz="quarter" idx="10"/>
          </p:nvPr>
        </p:nvSpPr>
        <p:spPr/>
        <p:txBody>
          <a:bodyPr/>
          <a:lstStyle>
            <a:lvl1pPr>
              <a:defRPr/>
            </a:lvl1pPr>
          </a:lstStyle>
          <a:p>
            <a:pPr>
              <a:defRPr/>
            </a:pPr>
            <a:r>
              <a:rPr lang="de-DE">
                <a:solidFill>
                  <a:srgbClr val="808080"/>
                </a:solidFill>
              </a:rPr>
              <a:t>© VDI/VDE-IT </a:t>
            </a:r>
            <a:fld id="{98647C04-1D11-457B-AE5B-5CE2749BC91A}"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103194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6"/>
          <p:cNvSpPr>
            <a:spLocks noGrp="1" noChangeArrowheads="1"/>
          </p:cNvSpPr>
          <p:nvPr>
            <p:ph type="dt" sz="quarter" idx="10"/>
          </p:nvPr>
        </p:nvSpPr>
        <p:spPr>
          <a:ln/>
        </p:spPr>
        <p:txBody>
          <a:bodyPr/>
          <a:lstStyle>
            <a:lvl1pPr>
              <a:defRPr/>
            </a:lvl1pPr>
          </a:lstStyle>
          <a:p>
            <a:pPr>
              <a:defRPr/>
            </a:pPr>
            <a:r>
              <a:rPr lang="de-DE">
                <a:solidFill>
                  <a:srgbClr val="808080"/>
                </a:solidFill>
              </a:rPr>
              <a:t>© VDI/VDE-IT </a:t>
            </a:r>
            <a:fld id="{3CAD82B1-09FB-42C1-9724-A5D288300754}" type="datetime1">
              <a:rPr lang="de-DE">
                <a:solidFill>
                  <a:srgbClr val="808080"/>
                </a:solidFill>
              </a:rPr>
              <a:pPr>
                <a:defRPr/>
              </a:pPr>
              <a:t>12.10.2016</a:t>
            </a:fld>
            <a:endParaRPr lang="de-DE">
              <a:solidFill>
                <a:srgbClr val="808080"/>
              </a:solidFill>
            </a:endParaRPr>
          </a:p>
        </p:txBody>
      </p:sp>
    </p:spTree>
    <p:extLst>
      <p:ext uri="{BB962C8B-B14F-4D97-AF65-F5344CB8AC3E}">
        <p14:creationId xmlns:p14="http://schemas.microsoft.com/office/powerpoint/2010/main" val="3690104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3454F5C-11DA-4524-A1CC-5237BDA0DFEF}" type="slidenum">
              <a:rPr lang="it-IT" smtClean="0"/>
              <a:pPr>
                <a:defRPr/>
              </a:pPr>
              <a:t>‹Nr.›</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4" r:id="rId3"/>
    <p:sldLayoutId id="2147483666" r:id="rId4"/>
    <p:sldLayoutId id="2147483676" r:id="rId5"/>
    <p:sldLayoutId id="2147483677" r:id="rId6"/>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774700"/>
            <a:ext cx="817245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574675" y="1639888"/>
            <a:ext cx="81724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grpSp>
        <p:nvGrpSpPr>
          <p:cNvPr id="1028" name="Group 7"/>
          <p:cNvGrpSpPr>
            <a:grpSpLocks/>
          </p:cNvGrpSpPr>
          <p:nvPr/>
        </p:nvGrpSpPr>
        <p:grpSpPr bwMode="auto">
          <a:xfrm>
            <a:off x="0" y="936625"/>
            <a:ext cx="331788" cy="5919788"/>
            <a:chOff x="0" y="589"/>
            <a:chExt cx="209" cy="3729"/>
          </a:xfrm>
        </p:grpSpPr>
        <p:sp>
          <p:nvSpPr>
            <p:cNvPr id="1032" name="Rectangle 8"/>
            <p:cNvSpPr>
              <a:spLocks noChangeArrowheads="1"/>
            </p:cNvSpPr>
            <p:nvPr userDrawn="1"/>
          </p:nvSpPr>
          <p:spPr bwMode="auto">
            <a:xfrm>
              <a:off x="0" y="589"/>
              <a:ext cx="209" cy="81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6pPr>
              <a:lvl7pPr marL="29718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7pPr>
              <a:lvl8pPr marL="34290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8pPr>
              <a:lvl9pPr marL="38862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9pPr>
            </a:lstStyle>
            <a:p>
              <a:pPr algn="ctr" eaLnBrk="1" hangingPunct="1">
                <a:lnSpc>
                  <a:spcPts val="1800"/>
                </a:lnSpc>
                <a:buClr>
                  <a:srgbClr val="5B2283"/>
                </a:buClr>
                <a:buFont typeface="Wingdings 2" pitchFamily="18" charset="2"/>
                <a:buNone/>
                <a:defRPr/>
              </a:pPr>
              <a:endParaRPr lang="en-US" altLang="de-DE" smtClean="0">
                <a:solidFill>
                  <a:srgbClr val="000000"/>
                </a:solidFill>
              </a:endParaRPr>
            </a:p>
          </p:txBody>
        </p:sp>
        <p:sp>
          <p:nvSpPr>
            <p:cNvPr id="1033" name="Rectangle 9"/>
            <p:cNvSpPr>
              <a:spLocks noChangeArrowheads="1"/>
            </p:cNvSpPr>
            <p:nvPr userDrawn="1"/>
          </p:nvSpPr>
          <p:spPr bwMode="auto">
            <a:xfrm>
              <a:off x="0" y="1405"/>
              <a:ext cx="209" cy="29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6pPr>
              <a:lvl7pPr marL="29718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7pPr>
              <a:lvl8pPr marL="34290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8pPr>
              <a:lvl9pPr marL="38862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9pPr>
            </a:lstStyle>
            <a:p>
              <a:pPr algn="ctr" eaLnBrk="1" hangingPunct="1">
                <a:lnSpc>
                  <a:spcPts val="1800"/>
                </a:lnSpc>
                <a:buClr>
                  <a:srgbClr val="5B2283"/>
                </a:buClr>
                <a:buFont typeface="Wingdings 2" pitchFamily="18" charset="2"/>
                <a:buNone/>
                <a:defRPr/>
              </a:pPr>
              <a:endParaRPr lang="en-US" altLang="de-DE" smtClean="0">
                <a:solidFill>
                  <a:srgbClr val="000000"/>
                </a:solidFill>
              </a:endParaRPr>
            </a:p>
          </p:txBody>
        </p:sp>
      </p:grpSp>
      <p:pic>
        <p:nvPicPr>
          <p:cNvPr id="1029" name="Picture 10" descr="it-logo"/>
          <p:cNvPicPr>
            <a:picLocks noChangeAspect="1" noChangeArrowheads="1"/>
          </p:cNvPicPr>
          <p:nvPr/>
        </p:nvPicPr>
        <p:blipFill>
          <a:blip r:embed="rId17" cstate="print">
            <a:extLst>
              <a:ext uri="{28A0092B-C50C-407E-A947-70E740481C1C}">
                <a14:useLocalDpi xmlns:a14="http://schemas.microsoft.com/office/drawing/2010/main" val="0"/>
              </a:ext>
            </a:extLst>
          </a:blip>
          <a:srcRect t="47420"/>
          <a:stretch>
            <a:fillRect/>
          </a:stretch>
        </p:blipFill>
        <p:spPr bwMode="auto">
          <a:xfrm>
            <a:off x="7142163" y="323850"/>
            <a:ext cx="16065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6"/>
          <p:cNvSpPr>
            <a:spLocks noGrp="1" noChangeArrowheads="1"/>
          </p:cNvSpPr>
          <p:nvPr>
            <p:ph type="dt" sz="quarter" idx="2"/>
          </p:nvPr>
        </p:nvSpPr>
        <p:spPr bwMode="auto">
          <a:xfrm>
            <a:off x="3346450" y="6440488"/>
            <a:ext cx="5399088"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buClrTx/>
              <a:buFontTx/>
              <a:buNone/>
              <a:defRPr sz="1000" b="1">
                <a:solidFill>
                  <a:schemeClr val="folHlink"/>
                </a:solidFill>
                <a:latin typeface="Arial" charset="0"/>
              </a:defRPr>
            </a:lvl1pPr>
          </a:lstStyle>
          <a:p>
            <a:pPr>
              <a:defRPr/>
            </a:pPr>
            <a:r>
              <a:rPr lang="de-DE">
                <a:solidFill>
                  <a:srgbClr val="808080"/>
                </a:solidFill>
              </a:rPr>
              <a:t>© VDI/VDE-IT </a:t>
            </a:r>
            <a:fld id="{4E35D0A3-5762-4D80-85E7-99AC7CCE925A}" type="datetime1">
              <a:rPr lang="de-DE">
                <a:solidFill>
                  <a:srgbClr val="808080"/>
                </a:solidFill>
              </a:rPr>
              <a:pPr>
                <a:defRPr/>
              </a:pPr>
              <a:t>12.10.2016</a:t>
            </a:fld>
            <a:endParaRPr lang="de-DE">
              <a:solidFill>
                <a:srgbClr val="808080"/>
              </a:solidFill>
            </a:endParaRPr>
          </a:p>
        </p:txBody>
      </p:sp>
      <p:sp>
        <p:nvSpPr>
          <p:cNvPr id="1031" name="Text Box 21"/>
          <p:cNvSpPr txBox="1">
            <a:spLocks noChangeArrowheads="1"/>
          </p:cNvSpPr>
          <p:nvPr userDrawn="1"/>
        </p:nvSpPr>
        <p:spPr bwMode="auto">
          <a:xfrm rot="-5400000">
            <a:off x="-762000" y="5624513"/>
            <a:ext cx="1768475"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6pPr>
            <a:lvl7pPr marL="29718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7pPr>
            <a:lvl8pPr marL="34290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8pPr>
            <a:lvl9pPr marL="3886200" indent="-228600" algn="ctr" eaLnBrk="0" fontAlgn="base" hangingPunct="0">
              <a:lnSpc>
                <a:spcPts val="1800"/>
              </a:lnSpc>
              <a:spcBef>
                <a:spcPct val="0"/>
              </a:spcBef>
              <a:spcAft>
                <a:spcPct val="0"/>
              </a:spcAft>
              <a:buClr>
                <a:schemeClr val="tx2"/>
              </a:buClr>
              <a:buFont typeface="Wingdings 2" pitchFamily="18" charset="2"/>
              <a:defRPr sz="1400">
                <a:solidFill>
                  <a:schemeClr val="tx1"/>
                </a:solidFill>
                <a:latin typeface="Arial" charset="0"/>
              </a:defRPr>
            </a:lvl9pPr>
          </a:lstStyle>
          <a:p>
            <a:pPr eaLnBrk="1" hangingPunct="1">
              <a:spcBef>
                <a:spcPct val="50000"/>
              </a:spcBef>
              <a:defRPr/>
            </a:pPr>
            <a:r>
              <a:rPr lang="de-DE" sz="1100" b="1" smtClean="0">
                <a:solidFill>
                  <a:srgbClr val="808080"/>
                </a:solidFill>
              </a:rPr>
              <a:t>Innovation + Technology</a:t>
            </a:r>
          </a:p>
        </p:txBody>
      </p:sp>
    </p:spTree>
    <p:extLst>
      <p:ext uri="{BB962C8B-B14F-4D97-AF65-F5344CB8AC3E}">
        <p14:creationId xmlns:p14="http://schemas.microsoft.com/office/powerpoint/2010/main" val="34393225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ftr="0"/>
  <p:txStyles>
    <p:titleStyle>
      <a:lvl1pPr algn="l" rtl="0" eaLnBrk="0" fontAlgn="base" hangingPunct="0">
        <a:lnSpc>
          <a:spcPts val="3500"/>
        </a:lnSpc>
        <a:spcBef>
          <a:spcPct val="0"/>
        </a:spcBef>
        <a:spcAft>
          <a:spcPct val="0"/>
        </a:spcAft>
        <a:defRPr sz="2200" b="1">
          <a:solidFill>
            <a:schemeClr val="tx2"/>
          </a:solidFill>
          <a:latin typeface="+mj-lt"/>
          <a:ea typeface="+mj-ea"/>
          <a:cs typeface="+mj-cs"/>
        </a:defRPr>
      </a:lvl1pPr>
      <a:lvl2pPr algn="l" rtl="0" eaLnBrk="0" fontAlgn="base" hangingPunct="0">
        <a:lnSpc>
          <a:spcPts val="3500"/>
        </a:lnSpc>
        <a:spcBef>
          <a:spcPct val="0"/>
        </a:spcBef>
        <a:spcAft>
          <a:spcPct val="0"/>
        </a:spcAft>
        <a:defRPr sz="2200" b="1">
          <a:solidFill>
            <a:schemeClr val="tx2"/>
          </a:solidFill>
          <a:latin typeface="Arial" charset="0"/>
        </a:defRPr>
      </a:lvl2pPr>
      <a:lvl3pPr algn="l" rtl="0" eaLnBrk="0" fontAlgn="base" hangingPunct="0">
        <a:lnSpc>
          <a:spcPts val="3500"/>
        </a:lnSpc>
        <a:spcBef>
          <a:spcPct val="0"/>
        </a:spcBef>
        <a:spcAft>
          <a:spcPct val="0"/>
        </a:spcAft>
        <a:defRPr sz="2200" b="1">
          <a:solidFill>
            <a:schemeClr val="tx2"/>
          </a:solidFill>
          <a:latin typeface="Arial" charset="0"/>
        </a:defRPr>
      </a:lvl3pPr>
      <a:lvl4pPr algn="l" rtl="0" eaLnBrk="0" fontAlgn="base" hangingPunct="0">
        <a:lnSpc>
          <a:spcPts val="3500"/>
        </a:lnSpc>
        <a:spcBef>
          <a:spcPct val="0"/>
        </a:spcBef>
        <a:spcAft>
          <a:spcPct val="0"/>
        </a:spcAft>
        <a:defRPr sz="2200" b="1">
          <a:solidFill>
            <a:schemeClr val="tx2"/>
          </a:solidFill>
          <a:latin typeface="Arial" charset="0"/>
        </a:defRPr>
      </a:lvl4pPr>
      <a:lvl5pPr algn="l" rtl="0" eaLnBrk="0" fontAlgn="base" hangingPunct="0">
        <a:lnSpc>
          <a:spcPts val="3500"/>
        </a:lnSpc>
        <a:spcBef>
          <a:spcPct val="0"/>
        </a:spcBef>
        <a:spcAft>
          <a:spcPct val="0"/>
        </a:spcAft>
        <a:defRPr sz="2200" b="1">
          <a:solidFill>
            <a:schemeClr val="tx2"/>
          </a:solidFill>
          <a:latin typeface="Arial" charset="0"/>
        </a:defRPr>
      </a:lvl5pPr>
      <a:lvl6pPr marL="457200" algn="l" rtl="0" fontAlgn="base">
        <a:lnSpc>
          <a:spcPts val="3500"/>
        </a:lnSpc>
        <a:spcBef>
          <a:spcPct val="0"/>
        </a:spcBef>
        <a:spcAft>
          <a:spcPct val="0"/>
        </a:spcAft>
        <a:defRPr sz="2200" b="1">
          <a:solidFill>
            <a:schemeClr val="tx2"/>
          </a:solidFill>
          <a:latin typeface="Arial" charset="0"/>
        </a:defRPr>
      </a:lvl6pPr>
      <a:lvl7pPr marL="914400" algn="l" rtl="0" fontAlgn="base">
        <a:lnSpc>
          <a:spcPts val="3500"/>
        </a:lnSpc>
        <a:spcBef>
          <a:spcPct val="0"/>
        </a:spcBef>
        <a:spcAft>
          <a:spcPct val="0"/>
        </a:spcAft>
        <a:defRPr sz="2200" b="1">
          <a:solidFill>
            <a:schemeClr val="tx2"/>
          </a:solidFill>
          <a:latin typeface="Arial" charset="0"/>
        </a:defRPr>
      </a:lvl7pPr>
      <a:lvl8pPr marL="1371600" algn="l" rtl="0" fontAlgn="base">
        <a:lnSpc>
          <a:spcPts val="3500"/>
        </a:lnSpc>
        <a:spcBef>
          <a:spcPct val="0"/>
        </a:spcBef>
        <a:spcAft>
          <a:spcPct val="0"/>
        </a:spcAft>
        <a:defRPr sz="2200" b="1">
          <a:solidFill>
            <a:schemeClr val="tx2"/>
          </a:solidFill>
          <a:latin typeface="Arial" charset="0"/>
        </a:defRPr>
      </a:lvl8pPr>
      <a:lvl9pPr marL="1828800" algn="l" rtl="0" fontAlgn="base">
        <a:lnSpc>
          <a:spcPts val="3500"/>
        </a:lnSpc>
        <a:spcBef>
          <a:spcPct val="0"/>
        </a:spcBef>
        <a:spcAft>
          <a:spcPct val="0"/>
        </a:spcAft>
        <a:defRPr sz="2200" b="1">
          <a:solidFill>
            <a:schemeClr val="tx2"/>
          </a:solidFill>
          <a:latin typeface="Arial" charset="0"/>
        </a:defRPr>
      </a:lvl9pPr>
    </p:titleStyle>
    <p:bodyStyle>
      <a:lvl1pPr marL="342900" indent="-342900" algn="l" rtl="0" eaLnBrk="0" fontAlgn="base" hangingPunct="0">
        <a:lnSpc>
          <a:spcPts val="1800"/>
        </a:lnSpc>
        <a:spcBef>
          <a:spcPct val="0"/>
        </a:spcBef>
        <a:spcAft>
          <a:spcPct val="0"/>
        </a:spcAft>
        <a:buClr>
          <a:schemeClr val="tx2"/>
        </a:buClr>
        <a:buFont typeface="Wingdings 2" pitchFamily="18" charset="2"/>
        <a:defRPr sz="1400">
          <a:solidFill>
            <a:schemeClr val="tx1"/>
          </a:solidFill>
          <a:latin typeface="+mn-lt"/>
          <a:ea typeface="+mn-ea"/>
          <a:cs typeface="+mn-cs"/>
        </a:defRPr>
      </a:lvl1pPr>
      <a:lvl2pPr marL="179388" indent="-177800" algn="l" rtl="0" eaLnBrk="0" fontAlgn="base" hangingPunct="0">
        <a:lnSpc>
          <a:spcPts val="1800"/>
        </a:lnSpc>
        <a:spcBef>
          <a:spcPct val="0"/>
        </a:spcBef>
        <a:spcAft>
          <a:spcPct val="0"/>
        </a:spcAft>
        <a:buClr>
          <a:schemeClr val="tx2"/>
        </a:buClr>
        <a:buFont typeface="Wingdings 2" pitchFamily="18" charset="2"/>
        <a:buChar char="¡"/>
        <a:defRPr sz="1400">
          <a:solidFill>
            <a:schemeClr val="tx1"/>
          </a:solidFill>
          <a:latin typeface="+mn-lt"/>
        </a:defRPr>
      </a:lvl2pPr>
      <a:lvl3pPr marL="358775" indent="-177800" algn="l" rtl="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mn-lt"/>
        </a:defRPr>
      </a:lvl3pPr>
      <a:lvl4pPr marL="538163" indent="-177800" algn="l" rtl="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mn-lt"/>
        </a:defRPr>
      </a:lvl4pPr>
      <a:lvl5pPr marL="717550" indent="-177800" algn="l" rtl="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mn-lt"/>
        </a:defRPr>
      </a:lvl5pPr>
      <a:lvl6pPr marL="1174750" indent="-177800" algn="l" rtl="0" fontAlgn="base">
        <a:lnSpc>
          <a:spcPts val="1800"/>
        </a:lnSpc>
        <a:spcBef>
          <a:spcPct val="0"/>
        </a:spcBef>
        <a:spcAft>
          <a:spcPct val="0"/>
        </a:spcAft>
        <a:buClr>
          <a:schemeClr val="tx2"/>
        </a:buClr>
        <a:buFont typeface="Arial" charset="0"/>
        <a:buChar char="−"/>
        <a:defRPr sz="1400">
          <a:solidFill>
            <a:schemeClr val="tx1"/>
          </a:solidFill>
          <a:latin typeface="+mn-lt"/>
        </a:defRPr>
      </a:lvl6pPr>
      <a:lvl7pPr marL="1631950" indent="-177800" algn="l" rtl="0" fontAlgn="base">
        <a:lnSpc>
          <a:spcPts val="1800"/>
        </a:lnSpc>
        <a:spcBef>
          <a:spcPct val="0"/>
        </a:spcBef>
        <a:spcAft>
          <a:spcPct val="0"/>
        </a:spcAft>
        <a:buClr>
          <a:schemeClr val="tx2"/>
        </a:buClr>
        <a:buFont typeface="Arial" charset="0"/>
        <a:buChar char="−"/>
        <a:defRPr sz="1400">
          <a:solidFill>
            <a:schemeClr val="tx1"/>
          </a:solidFill>
          <a:latin typeface="+mn-lt"/>
        </a:defRPr>
      </a:lvl7pPr>
      <a:lvl8pPr marL="2089150" indent="-177800" algn="l" rtl="0" fontAlgn="base">
        <a:lnSpc>
          <a:spcPts val="1800"/>
        </a:lnSpc>
        <a:spcBef>
          <a:spcPct val="0"/>
        </a:spcBef>
        <a:spcAft>
          <a:spcPct val="0"/>
        </a:spcAft>
        <a:buClr>
          <a:schemeClr val="tx2"/>
        </a:buClr>
        <a:buFont typeface="Arial" charset="0"/>
        <a:buChar char="−"/>
        <a:defRPr sz="1400">
          <a:solidFill>
            <a:schemeClr val="tx1"/>
          </a:solidFill>
          <a:latin typeface="+mn-lt"/>
        </a:defRPr>
      </a:lvl8pPr>
      <a:lvl9pPr marL="2546350" indent="-177800" algn="l" rtl="0" fontAlgn="base">
        <a:lnSpc>
          <a:spcPts val="1800"/>
        </a:lnSpc>
        <a:spcBef>
          <a:spcPct val="0"/>
        </a:spcBef>
        <a:spcAft>
          <a:spcPct val="0"/>
        </a:spcAft>
        <a:buClr>
          <a:schemeClr val="tx2"/>
        </a:buClr>
        <a:buFont typeface="Arial"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p-demographic.eu/about-us/how-to-become-a-memb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pimybl@zonmw.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eter.hahn@vdivde-it.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ebgate.ec.europa.eu/eipaha/news/index/media/id/22" TargetMode="External"/><Relationship Id="rId13" Type="http://schemas.openxmlformats.org/officeDocument/2006/relationships/image" Target="../media/image34.jpeg"/><Relationship Id="rId18" Type="http://schemas.openxmlformats.org/officeDocument/2006/relationships/image" Target="../media/image10.png"/><Relationship Id="rId26" Type="http://schemas.openxmlformats.org/officeDocument/2006/relationships/image" Target="../media/image17.png"/><Relationship Id="rId3" Type="http://schemas.openxmlformats.org/officeDocument/2006/relationships/image" Target="../media/image28.jpeg"/><Relationship Id="rId21" Type="http://schemas.openxmlformats.org/officeDocument/2006/relationships/image" Target="../media/image15.png"/><Relationship Id="rId7" Type="http://schemas.openxmlformats.org/officeDocument/2006/relationships/image" Target="../media/image31.jpeg"/><Relationship Id="rId12" Type="http://schemas.openxmlformats.org/officeDocument/2006/relationships/hyperlink" Target="http://eit.europa.eu/uploads/media/EAC_EIT_LOGO_301008_EN_color.jpg" TargetMode="External"/><Relationship Id="rId17" Type="http://schemas.openxmlformats.org/officeDocument/2006/relationships/image" Target="../media/image36.png"/><Relationship Id="rId25" Type="http://schemas.openxmlformats.org/officeDocument/2006/relationships/image" Target="../media/image16.png"/><Relationship Id="rId2" Type="http://schemas.openxmlformats.org/officeDocument/2006/relationships/image" Target="../media/image27.jpeg"/><Relationship Id="rId16" Type="http://schemas.openxmlformats.org/officeDocument/2006/relationships/image" Target="../media/image8.png"/><Relationship Id="rId20" Type="http://schemas.openxmlformats.org/officeDocument/2006/relationships/image" Target="../media/image7.png"/><Relationship Id="rId29"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png"/><Relationship Id="rId24" Type="http://schemas.openxmlformats.org/officeDocument/2006/relationships/image" Target="../media/image14.png"/><Relationship Id="rId5" Type="http://schemas.openxmlformats.org/officeDocument/2006/relationships/image" Target="../media/image29.jpeg"/><Relationship Id="rId15" Type="http://schemas.openxmlformats.org/officeDocument/2006/relationships/image" Target="../media/image11.png"/><Relationship Id="rId23" Type="http://schemas.openxmlformats.org/officeDocument/2006/relationships/image" Target="../media/image21.jpg"/><Relationship Id="rId28" Type="http://schemas.openxmlformats.org/officeDocument/2006/relationships/image" Target="../media/image20.png"/><Relationship Id="rId10" Type="http://schemas.openxmlformats.org/officeDocument/2006/relationships/hyperlink" Target="http://www.aal-europe.eu/index.php" TargetMode="External"/><Relationship Id="rId19" Type="http://schemas.openxmlformats.org/officeDocument/2006/relationships/image" Target="../media/image12.png"/><Relationship Id="rId4" Type="http://schemas.openxmlformats.org/officeDocument/2006/relationships/hyperlink" Target="http://www.jpi-urbaneurope.eu/" TargetMode="External"/><Relationship Id="rId9" Type="http://schemas.openxmlformats.org/officeDocument/2006/relationships/image" Target="../media/image32.jpeg"/><Relationship Id="rId14" Type="http://schemas.openxmlformats.org/officeDocument/2006/relationships/image" Target="../media/image35.jpeg"/><Relationship Id="rId22" Type="http://schemas.openxmlformats.org/officeDocument/2006/relationships/image" Target="../media/image18.png"/><Relationship Id="rId27"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jp-demographic.eu/about-us/strategic-research-agenda-sr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nnette.angermann@vdivde-it.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jp-demographic.eu/calls/" TargetMode="External"/><Relationship Id="rId4" Type="http://schemas.openxmlformats.org/officeDocument/2006/relationships/hyperlink" Target="mailto:jpimybl@zonmw.n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jp-demographic.eu/news/jpi-mybl-confere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1720" y="2060848"/>
            <a:ext cx="5184576" cy="1440160"/>
          </a:xfrm>
        </p:spPr>
        <p:txBody>
          <a:bodyPr/>
          <a:lstStyle/>
          <a:p>
            <a:r>
              <a:rPr lang="en-US" sz="3000" dirty="0"/>
              <a:t>Joint </a:t>
            </a:r>
            <a:r>
              <a:rPr lang="en-US" sz="3000" dirty="0" smtClean="0"/>
              <a:t>Programming Initiative</a:t>
            </a:r>
            <a:r>
              <a:rPr lang="en-US" sz="3000" dirty="0"/>
              <a:t/>
            </a:r>
            <a:br>
              <a:rPr lang="en-US" sz="3000" dirty="0"/>
            </a:br>
            <a:r>
              <a:rPr lang="en-US" sz="3000" dirty="0"/>
              <a:t>“More Years, Better Lives”</a:t>
            </a:r>
            <a:endParaRPr lang="it-IT" sz="3000" dirty="0"/>
          </a:p>
        </p:txBody>
      </p:sp>
      <p:sp>
        <p:nvSpPr>
          <p:cNvPr id="3" name="Tekstvak 2"/>
          <p:cNvSpPr txBox="1"/>
          <p:nvPr/>
        </p:nvSpPr>
        <p:spPr>
          <a:xfrm>
            <a:off x="2339752" y="3717032"/>
            <a:ext cx="4464496" cy="1246495"/>
          </a:xfrm>
          <a:prstGeom prst="rect">
            <a:avLst/>
          </a:prstGeom>
          <a:noFill/>
        </p:spPr>
        <p:txBody>
          <a:bodyPr wrap="square" rtlCol="0">
            <a:spAutoFit/>
          </a:bodyPr>
          <a:lstStyle/>
          <a:p>
            <a:pPr algn="ctr"/>
            <a:r>
              <a:rPr lang="en-US" sz="1500" b="1" dirty="0" smtClean="0"/>
              <a:t>Workshop for the participation of Non-EU Black Sea and </a:t>
            </a:r>
            <a:r>
              <a:rPr lang="en-US" sz="1500" b="1" dirty="0" err="1" smtClean="0"/>
              <a:t>EaP</a:t>
            </a:r>
            <a:r>
              <a:rPr lang="en-US" sz="1500" b="1" dirty="0" smtClean="0"/>
              <a:t> Countries in Thematic COFUND ERANETs &amp; JPIs</a:t>
            </a:r>
          </a:p>
          <a:p>
            <a:pPr algn="ctr"/>
            <a:r>
              <a:rPr lang="en-US" sz="1500" dirty="0" smtClean="0"/>
              <a:t>13 October 2016 / Baku, Azerbaijan</a:t>
            </a:r>
          </a:p>
          <a:p>
            <a:pPr algn="ctr"/>
            <a:r>
              <a:rPr lang="en-US" sz="1500" dirty="0" smtClean="0"/>
              <a:t>VDI/VDE-IT / Peter Hahn</a:t>
            </a:r>
            <a:endParaRPr lang="en-US" sz="1500" dirty="0"/>
          </a:p>
        </p:txBody>
      </p:sp>
    </p:spTree>
    <p:extLst>
      <p:ext uri="{BB962C8B-B14F-4D97-AF65-F5344CB8AC3E}">
        <p14:creationId xmlns:p14="http://schemas.microsoft.com/office/powerpoint/2010/main" val="224175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62272"/>
            <a:ext cx="7416824" cy="1143000"/>
          </a:xfrm>
        </p:spPr>
        <p:txBody>
          <a:bodyPr/>
          <a:lstStyle/>
          <a:p>
            <a:pPr marL="0" marR="0" lvl="2" indent="-228600" algn="ctr" defTabSz="914400" rtl="0" eaLnBrk="1" fontAlgn="auto" latinLnBrk="0" hangingPunct="1">
              <a:lnSpc>
                <a:spcPct val="100000"/>
              </a:lnSpc>
              <a:spcBef>
                <a:spcPts val="600"/>
              </a:spcBef>
              <a:spcAft>
                <a:spcPts val="0"/>
              </a:spcAft>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lang="en-US" sz="3200" kern="1200" dirty="0" smtClean="0">
                <a:solidFill>
                  <a:schemeClr val="tx1"/>
                </a:solidFill>
                <a:latin typeface="Arial" pitchFamily="34" charset="0"/>
                <a:ea typeface="+mj-ea"/>
                <a:cs typeface="Arial" pitchFamily="34" charset="0"/>
              </a:rPr>
              <a:t>Governance and operation of </a:t>
            </a:r>
            <a:r>
              <a:rPr lang="en-US" sz="3200" kern="1200" dirty="0">
                <a:solidFill>
                  <a:schemeClr val="tx1"/>
                </a:solidFill>
                <a:latin typeface="Arial" pitchFamily="34" charset="0"/>
                <a:ea typeface="+mj-ea"/>
                <a:cs typeface="Arial" pitchFamily="34" charset="0"/>
              </a:rPr>
              <a:t>the JPI MYBL</a:t>
            </a:r>
          </a:p>
        </p:txBody>
      </p:sp>
      <p:sp>
        <p:nvSpPr>
          <p:cNvPr id="3" name="Inhaltsplatzhalter 2"/>
          <p:cNvSpPr>
            <a:spLocks noGrp="1"/>
          </p:cNvSpPr>
          <p:nvPr>
            <p:ph idx="4294967295"/>
          </p:nvPr>
        </p:nvSpPr>
        <p:spPr>
          <a:xfrm>
            <a:off x="899592" y="932383"/>
            <a:ext cx="7416824" cy="4706144"/>
          </a:xfrm>
        </p:spPr>
        <p:txBody>
          <a:bodyPr/>
          <a:lstStyle/>
          <a:p>
            <a:pPr marL="0" lvl="2" indent="0">
              <a:buNone/>
            </a:pPr>
            <a:r>
              <a:rPr lang="de-DE" sz="2100" b="1" dirty="0" err="1" smtClean="0"/>
              <a:t>Governance</a:t>
            </a:r>
            <a:r>
              <a:rPr lang="de-DE" sz="2100" b="1" dirty="0" smtClean="0"/>
              <a:t>:</a:t>
            </a:r>
            <a:endParaRPr lang="en-US" sz="2100" b="1" dirty="0" smtClean="0"/>
          </a:p>
          <a:p>
            <a:pPr marL="457200" lvl="2" indent="-457200"/>
            <a:r>
              <a:rPr lang="en-US" sz="2100" b="1" dirty="0" smtClean="0">
                <a:solidFill>
                  <a:srgbClr val="1C75B7"/>
                </a:solidFill>
              </a:rPr>
              <a:t>General Assembly </a:t>
            </a:r>
            <a:r>
              <a:rPr lang="en-US" sz="2100" dirty="0" smtClean="0"/>
              <a:t>- Delegates </a:t>
            </a:r>
            <a:r>
              <a:rPr lang="en-US" sz="2100" dirty="0"/>
              <a:t>from </a:t>
            </a:r>
            <a:r>
              <a:rPr lang="en-US" sz="2100" dirty="0" smtClean="0"/>
              <a:t>17 </a:t>
            </a:r>
            <a:r>
              <a:rPr lang="en-US" sz="2100" dirty="0"/>
              <a:t>Member States</a:t>
            </a:r>
          </a:p>
          <a:p>
            <a:pPr marL="457200" lvl="2" indent="-457200"/>
            <a:r>
              <a:rPr lang="en-US" sz="2100" b="1" dirty="0" smtClean="0">
                <a:solidFill>
                  <a:srgbClr val="1C75B7"/>
                </a:solidFill>
              </a:rPr>
              <a:t>Steering Committee </a:t>
            </a:r>
            <a:r>
              <a:rPr lang="en-US" sz="2100" dirty="0" smtClean="0"/>
              <a:t>- </a:t>
            </a:r>
            <a:r>
              <a:rPr lang="en-US" sz="2100" dirty="0"/>
              <a:t>Chair </a:t>
            </a:r>
            <a:r>
              <a:rPr lang="en-US" sz="2100" dirty="0" smtClean="0"/>
              <a:t>dr. </a:t>
            </a:r>
            <a:r>
              <a:rPr lang="en-US" sz="2100" dirty="0" err="1" smtClean="0"/>
              <a:t>Edvard</a:t>
            </a:r>
            <a:r>
              <a:rPr lang="en-US" sz="2100" dirty="0" smtClean="0"/>
              <a:t> </a:t>
            </a:r>
            <a:r>
              <a:rPr lang="en-US" sz="2100" dirty="0" err="1" smtClean="0"/>
              <a:t>Beem</a:t>
            </a:r>
            <a:r>
              <a:rPr lang="en-US" sz="2100" dirty="0" smtClean="0"/>
              <a:t>, Members Prof</a:t>
            </a:r>
            <a:r>
              <a:rPr lang="en-US" sz="2100" dirty="0"/>
              <a:t>. Yves </a:t>
            </a:r>
            <a:r>
              <a:rPr lang="en-US" sz="2100" dirty="0" err="1" smtClean="0"/>
              <a:t>Joannette</a:t>
            </a:r>
            <a:r>
              <a:rPr lang="en-US" sz="2100" dirty="0"/>
              <a:t>, François </a:t>
            </a:r>
            <a:r>
              <a:rPr lang="en-US" sz="2100" dirty="0" err="1"/>
              <a:t>Héran</a:t>
            </a:r>
            <a:r>
              <a:rPr lang="en-US" sz="2100" dirty="0"/>
              <a:t> </a:t>
            </a:r>
            <a:r>
              <a:rPr lang="en-US" sz="2100" dirty="0" smtClean="0"/>
              <a:t>and </a:t>
            </a:r>
            <a:r>
              <a:rPr lang="en-US" sz="2100" dirty="0" err="1" smtClean="0"/>
              <a:t>Tove</a:t>
            </a:r>
            <a:r>
              <a:rPr lang="en-US" sz="2100" dirty="0" smtClean="0"/>
              <a:t> </a:t>
            </a:r>
            <a:r>
              <a:rPr lang="en-US" sz="2100" dirty="0" err="1" smtClean="0"/>
              <a:t>Hammarberg</a:t>
            </a:r>
            <a:endParaRPr lang="en-US" sz="2100" dirty="0" smtClean="0"/>
          </a:p>
          <a:p>
            <a:pPr marL="457200" lvl="2" indent="-457200"/>
            <a:r>
              <a:rPr lang="en-US" sz="2100" b="1" dirty="0" smtClean="0">
                <a:solidFill>
                  <a:srgbClr val="1C75B7"/>
                </a:solidFill>
              </a:rPr>
              <a:t>Scientific Advisory Board </a:t>
            </a:r>
            <a:r>
              <a:rPr lang="en-US" sz="2100" dirty="0" smtClean="0"/>
              <a:t>- </a:t>
            </a:r>
            <a:r>
              <a:rPr lang="en-US" sz="2100" dirty="0"/>
              <a:t>22 </a:t>
            </a:r>
            <a:r>
              <a:rPr lang="en-US" sz="2100" dirty="0" smtClean="0"/>
              <a:t>scientists </a:t>
            </a:r>
            <a:r>
              <a:rPr lang="en-US" sz="2100" dirty="0"/>
              <a:t>representing diverse </a:t>
            </a:r>
            <a:r>
              <a:rPr lang="en-US" sz="2100" dirty="0" smtClean="0"/>
              <a:t>disciplines</a:t>
            </a:r>
          </a:p>
          <a:p>
            <a:pPr marL="457200" lvl="2" indent="-457200"/>
            <a:r>
              <a:rPr lang="en-US" sz="2100" b="1" dirty="0" smtClean="0">
                <a:solidFill>
                  <a:srgbClr val="1C75B7"/>
                </a:solidFill>
              </a:rPr>
              <a:t>Societal Advisory Board </a:t>
            </a:r>
            <a:r>
              <a:rPr lang="en-US" sz="2100" dirty="0" smtClean="0"/>
              <a:t>- 15 </a:t>
            </a:r>
            <a:r>
              <a:rPr lang="en-US" sz="2100" dirty="0"/>
              <a:t>members from </a:t>
            </a:r>
            <a:r>
              <a:rPr lang="en-US" sz="2100" dirty="0" smtClean="0"/>
              <a:t>European </a:t>
            </a:r>
            <a:r>
              <a:rPr lang="en-US" sz="2100" dirty="0"/>
              <a:t>stakeholder </a:t>
            </a:r>
            <a:r>
              <a:rPr lang="en-US" sz="2100" dirty="0" smtClean="0"/>
              <a:t>organizations</a:t>
            </a:r>
          </a:p>
          <a:p>
            <a:pPr marL="0" lvl="2" indent="0">
              <a:buNone/>
            </a:pPr>
            <a:endParaRPr lang="de-DE" sz="2100" dirty="0" smtClean="0"/>
          </a:p>
          <a:p>
            <a:pPr marL="0" lvl="2" indent="0">
              <a:buNone/>
            </a:pPr>
            <a:r>
              <a:rPr lang="de-DE" sz="2100" b="1" dirty="0" err="1" smtClean="0"/>
              <a:t>Secretariat</a:t>
            </a:r>
            <a:r>
              <a:rPr lang="de-DE" sz="2100" b="1" dirty="0" smtClean="0"/>
              <a:t>:</a:t>
            </a:r>
          </a:p>
          <a:p>
            <a:pPr marL="342900" lvl="2" indent="-342900"/>
            <a:r>
              <a:rPr lang="de-DE" sz="2100" b="1" dirty="0" err="1" smtClean="0">
                <a:solidFill>
                  <a:srgbClr val="0066CC"/>
                </a:solidFill>
              </a:rPr>
              <a:t>For</a:t>
            </a:r>
            <a:r>
              <a:rPr lang="de-DE" sz="2100" b="1" dirty="0" smtClean="0">
                <a:solidFill>
                  <a:srgbClr val="0066CC"/>
                </a:solidFill>
              </a:rPr>
              <a:t> </a:t>
            </a:r>
            <a:r>
              <a:rPr lang="de-DE" sz="2100" b="1" dirty="0" err="1" smtClean="0">
                <a:solidFill>
                  <a:srgbClr val="0066CC"/>
                </a:solidFill>
              </a:rPr>
              <a:t>the</a:t>
            </a:r>
            <a:r>
              <a:rPr lang="de-DE" sz="2100" b="1" dirty="0" smtClean="0">
                <a:solidFill>
                  <a:srgbClr val="0066CC"/>
                </a:solidFill>
              </a:rPr>
              <a:t> operational </a:t>
            </a:r>
            <a:r>
              <a:rPr lang="de-DE" sz="2100" b="1" dirty="0" err="1" smtClean="0">
                <a:solidFill>
                  <a:srgbClr val="0066CC"/>
                </a:solidFill>
              </a:rPr>
              <a:t>work</a:t>
            </a:r>
            <a:r>
              <a:rPr lang="de-DE" sz="2100" b="1" dirty="0" smtClean="0">
                <a:solidFill>
                  <a:srgbClr val="0066CC"/>
                </a:solidFill>
              </a:rPr>
              <a:t> </a:t>
            </a:r>
            <a:r>
              <a:rPr lang="de-DE" sz="2100" b="1" dirty="0" err="1" smtClean="0">
                <a:solidFill>
                  <a:srgbClr val="0066CC"/>
                </a:solidFill>
              </a:rPr>
              <a:t>of</a:t>
            </a:r>
            <a:r>
              <a:rPr lang="de-DE" sz="2100" b="1" dirty="0" smtClean="0">
                <a:solidFill>
                  <a:srgbClr val="0066CC"/>
                </a:solidFill>
              </a:rPr>
              <a:t> MYBL </a:t>
            </a:r>
            <a:br>
              <a:rPr lang="de-DE" sz="2100" b="1" dirty="0" smtClean="0">
                <a:solidFill>
                  <a:srgbClr val="0066CC"/>
                </a:solidFill>
              </a:rPr>
            </a:br>
            <a:r>
              <a:rPr lang="de-DE" sz="2100" dirty="0" smtClean="0"/>
              <a:t>„</a:t>
            </a:r>
            <a:r>
              <a:rPr lang="de-DE" sz="2100" dirty="0" err="1"/>
              <a:t>virtual</a:t>
            </a:r>
            <a:r>
              <a:rPr lang="de-DE" sz="2100" dirty="0"/>
              <a:t> </a:t>
            </a:r>
            <a:r>
              <a:rPr lang="de-DE" sz="2100" dirty="0" err="1"/>
              <a:t>office</a:t>
            </a:r>
            <a:r>
              <a:rPr lang="de-DE" sz="2100" dirty="0"/>
              <a:t>“ in </a:t>
            </a:r>
            <a:r>
              <a:rPr lang="de-DE" sz="2100" dirty="0" err="1" smtClean="0"/>
              <a:t>labor</a:t>
            </a:r>
            <a:r>
              <a:rPr lang="de-DE" sz="2100" dirty="0" smtClean="0"/>
              <a:t> </a:t>
            </a:r>
            <a:r>
              <a:rPr lang="de-DE" sz="2100" dirty="0" err="1" smtClean="0"/>
              <a:t>division</a:t>
            </a:r>
            <a:r>
              <a:rPr lang="de-DE" sz="2100" dirty="0" smtClean="0"/>
              <a:t> </a:t>
            </a:r>
            <a:r>
              <a:rPr lang="de-DE" sz="2100" dirty="0" err="1"/>
              <a:t>between</a:t>
            </a:r>
            <a:r>
              <a:rPr lang="de-DE" sz="2100" dirty="0"/>
              <a:t> </a:t>
            </a:r>
            <a:r>
              <a:rPr lang="de-DE" sz="2100" dirty="0" err="1" smtClean="0"/>
              <a:t>members</a:t>
            </a:r>
            <a:r>
              <a:rPr lang="de-DE" sz="2100" dirty="0" smtClean="0"/>
              <a:t>, </a:t>
            </a:r>
            <a:r>
              <a:rPr lang="de-DE" sz="2100" dirty="0"/>
              <a:t>(</a:t>
            </a:r>
            <a:r>
              <a:rPr lang="de-DE" sz="2100" dirty="0" err="1"/>
              <a:t>co</a:t>
            </a:r>
            <a:r>
              <a:rPr lang="de-DE" sz="2100" dirty="0"/>
              <a:t>-) </a:t>
            </a:r>
            <a:r>
              <a:rPr lang="de-DE" sz="2100" dirty="0" err="1"/>
              <a:t>financed</a:t>
            </a:r>
            <a:r>
              <a:rPr lang="de-DE" sz="2100" dirty="0"/>
              <a:t> </a:t>
            </a:r>
            <a:r>
              <a:rPr lang="de-DE" sz="2100" dirty="0" err="1"/>
              <a:t>by</a:t>
            </a:r>
            <a:r>
              <a:rPr lang="de-DE" sz="2100" dirty="0"/>
              <a:t> EC </a:t>
            </a:r>
            <a:r>
              <a:rPr lang="de-DE" sz="2100" dirty="0" err="1"/>
              <a:t>project</a:t>
            </a:r>
            <a:r>
              <a:rPr lang="de-DE" sz="2100" dirty="0"/>
              <a:t> </a:t>
            </a:r>
            <a:r>
              <a:rPr lang="de-DE" sz="2100" dirty="0" smtClean="0"/>
              <a:t>J-Age  II</a:t>
            </a:r>
            <a:endParaRPr lang="en-US" sz="2100" dirty="0"/>
          </a:p>
          <a:p>
            <a:pPr marL="342900" lvl="2" indent="-342900"/>
            <a:endParaRPr lang="de-DE" sz="2100" dirty="0" smtClean="0">
              <a:solidFill>
                <a:srgbClr val="0066CC"/>
              </a:solidFill>
            </a:endParaRPr>
          </a:p>
        </p:txBody>
      </p:sp>
    </p:spTree>
    <p:extLst>
      <p:ext uri="{BB962C8B-B14F-4D97-AF65-F5344CB8AC3E}">
        <p14:creationId xmlns:p14="http://schemas.microsoft.com/office/powerpoint/2010/main" val="213125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644" y="-167208"/>
            <a:ext cx="7416824" cy="1143000"/>
          </a:xfrm>
        </p:spPr>
        <p:txBody>
          <a:bodyPr/>
          <a:lstStyle/>
          <a:p>
            <a:r>
              <a:rPr lang="fi-FI" dirty="0" smtClean="0"/>
              <a:t>Favorable (Pre)conditions </a:t>
            </a:r>
            <a:br>
              <a:rPr lang="fi-FI" dirty="0" smtClean="0"/>
            </a:br>
            <a:r>
              <a:rPr lang="fi-FI" dirty="0" smtClean="0"/>
              <a:t>for a Participation in MYBL </a:t>
            </a:r>
            <a:endParaRPr lang="fi-FI" dirty="0"/>
          </a:p>
        </p:txBody>
      </p:sp>
      <p:sp>
        <p:nvSpPr>
          <p:cNvPr id="3" name="Content Placeholder 2"/>
          <p:cNvSpPr>
            <a:spLocks noGrp="1"/>
          </p:cNvSpPr>
          <p:nvPr>
            <p:ph idx="4294967295"/>
          </p:nvPr>
        </p:nvSpPr>
        <p:spPr>
          <a:xfrm>
            <a:off x="827584" y="836712"/>
            <a:ext cx="7560840" cy="4968552"/>
          </a:xfrm>
        </p:spPr>
        <p:txBody>
          <a:bodyPr/>
          <a:lstStyle/>
          <a:p>
            <a:pPr marL="0" indent="0" algn="ctr">
              <a:spcBef>
                <a:spcPts val="1200"/>
              </a:spcBef>
              <a:buClr>
                <a:srgbClr val="1C75B7"/>
              </a:buClr>
              <a:buSzPct val="140000"/>
              <a:buNone/>
            </a:pPr>
            <a:endParaRPr lang="en-US" sz="200" b="1" dirty="0" smtClean="0"/>
          </a:p>
          <a:p>
            <a:pPr marL="0" indent="0">
              <a:spcBef>
                <a:spcPts val="1200"/>
              </a:spcBef>
              <a:buClr>
                <a:srgbClr val="1C75B7"/>
              </a:buClr>
              <a:buSzPct val="140000"/>
              <a:buNone/>
            </a:pPr>
            <a:endParaRPr lang="en-US" sz="1600" dirty="0" smtClean="0"/>
          </a:p>
          <a:p>
            <a:pPr>
              <a:spcBef>
                <a:spcPts val="1200"/>
              </a:spcBef>
              <a:buClr>
                <a:srgbClr val="1C75B7"/>
              </a:buClr>
              <a:buSzPct val="140000"/>
              <a:buFontTx/>
              <a:buChar char="-"/>
            </a:pPr>
            <a:endParaRPr lang="en-US" sz="1600" dirty="0" smtClean="0"/>
          </a:p>
          <a:p>
            <a:pPr marL="457200" lvl="1" indent="0">
              <a:spcBef>
                <a:spcPts val="1200"/>
              </a:spcBef>
              <a:buClr>
                <a:srgbClr val="1C75B7"/>
              </a:buClr>
              <a:buSzPct val="140000"/>
              <a:buNone/>
            </a:pPr>
            <a:endParaRPr lang="en-US" sz="1300" dirty="0"/>
          </a:p>
        </p:txBody>
      </p:sp>
      <p:sp>
        <p:nvSpPr>
          <p:cNvPr id="4" name="Textfeld 3"/>
          <p:cNvSpPr txBox="1"/>
          <p:nvPr/>
        </p:nvSpPr>
        <p:spPr>
          <a:xfrm>
            <a:off x="1259633" y="1412776"/>
            <a:ext cx="7344816" cy="4524315"/>
          </a:xfrm>
          <a:prstGeom prst="rect">
            <a:avLst/>
          </a:prstGeom>
          <a:noFill/>
        </p:spPr>
        <p:txBody>
          <a:bodyPr wrap="square" rtlCol="0">
            <a:spAutoFit/>
          </a:bodyPr>
          <a:lstStyle/>
          <a:p>
            <a:pPr marL="285750" indent="-285750">
              <a:buFont typeface="Arial" panose="020B0604020202020204" pitchFamily="34" charset="0"/>
              <a:buChar char="•"/>
            </a:pPr>
            <a:r>
              <a:rPr lang="de-DE" dirty="0" smtClean="0">
                <a:solidFill>
                  <a:srgbClr val="00B050"/>
                </a:solidFill>
              </a:rPr>
              <a:t>MYBL</a:t>
            </a:r>
            <a:r>
              <a:rPr lang="de-DE" dirty="0" smtClean="0"/>
              <a:t> </a:t>
            </a:r>
            <a:r>
              <a:rPr lang="de-DE" dirty="0" err="1" smtClean="0"/>
              <a:t>research</a:t>
            </a:r>
            <a:r>
              <a:rPr lang="de-DE" dirty="0" smtClean="0"/>
              <a:t> </a:t>
            </a:r>
            <a:r>
              <a:rPr lang="de-DE" dirty="0" err="1" smtClean="0"/>
              <a:t>topics</a:t>
            </a:r>
            <a:r>
              <a:rPr lang="de-DE" dirty="0" smtClean="0"/>
              <a:t> </a:t>
            </a:r>
            <a:r>
              <a:rPr lang="de-DE" dirty="0" err="1" smtClean="0"/>
              <a:t>are</a:t>
            </a:r>
            <a:r>
              <a:rPr lang="de-DE" dirty="0" smtClean="0"/>
              <a:t> </a:t>
            </a:r>
            <a:r>
              <a:rPr lang="de-DE" dirty="0" err="1" smtClean="0">
                <a:solidFill>
                  <a:srgbClr val="00B050"/>
                </a:solidFill>
              </a:rPr>
              <a:t>subject</a:t>
            </a:r>
            <a:r>
              <a:rPr lang="de-DE" dirty="0" smtClean="0">
                <a:solidFill>
                  <a:srgbClr val="00B050"/>
                </a:solidFill>
              </a:rPr>
              <a:t> </a:t>
            </a:r>
            <a:r>
              <a:rPr lang="de-DE" dirty="0" err="1" smtClean="0">
                <a:solidFill>
                  <a:srgbClr val="00B050"/>
                </a:solidFill>
              </a:rPr>
              <a:t>to</a:t>
            </a:r>
            <a:r>
              <a:rPr lang="de-DE" dirty="0" smtClean="0">
                <a:solidFill>
                  <a:srgbClr val="00B050"/>
                </a:solidFill>
              </a:rPr>
              <a:t> national </a:t>
            </a:r>
            <a:r>
              <a:rPr lang="de-DE" dirty="0" err="1" smtClean="0">
                <a:solidFill>
                  <a:srgbClr val="00B050"/>
                </a:solidFill>
              </a:rPr>
              <a:t>research</a:t>
            </a:r>
            <a:r>
              <a:rPr lang="de-DE" dirty="0" smtClean="0">
                <a:solidFill>
                  <a:srgbClr val="00B050"/>
                </a:solidFill>
              </a:rPr>
              <a:t> </a:t>
            </a:r>
            <a:r>
              <a:rPr lang="de-DE" dirty="0" err="1" smtClean="0">
                <a:solidFill>
                  <a:srgbClr val="00B050"/>
                </a:solidFill>
              </a:rPr>
              <a:t>policy</a:t>
            </a:r>
            <a:r>
              <a:rPr lang="de-DE" dirty="0" smtClean="0">
                <a:solidFill>
                  <a:srgbClr val="00B050"/>
                </a:solidFill>
              </a:rPr>
              <a:t> </a:t>
            </a:r>
            <a:r>
              <a:rPr lang="de-DE" dirty="0" err="1" smtClean="0"/>
              <a:t>and</a:t>
            </a:r>
            <a:r>
              <a:rPr lang="de-DE" dirty="0" smtClean="0"/>
              <a:t> </a:t>
            </a:r>
            <a:r>
              <a:rPr lang="de-DE" dirty="0" err="1" smtClean="0"/>
              <a:t>funding</a:t>
            </a: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solidFill>
                  <a:srgbClr val="00B050"/>
                </a:solidFill>
              </a:rPr>
              <a:t>Research in </a:t>
            </a:r>
            <a:r>
              <a:rPr lang="de-DE" dirty="0" err="1" smtClean="0">
                <a:solidFill>
                  <a:srgbClr val="00B050"/>
                </a:solidFill>
              </a:rPr>
              <a:t>the</a:t>
            </a:r>
            <a:r>
              <a:rPr lang="de-DE" dirty="0" smtClean="0">
                <a:solidFill>
                  <a:srgbClr val="00B050"/>
                </a:solidFill>
              </a:rPr>
              <a:t> </a:t>
            </a:r>
            <a:r>
              <a:rPr lang="de-DE" dirty="0" err="1" smtClean="0">
                <a:solidFill>
                  <a:srgbClr val="00B050"/>
                </a:solidFill>
              </a:rPr>
              <a:t>subject</a:t>
            </a:r>
            <a:r>
              <a:rPr lang="de-DE" dirty="0" smtClean="0">
                <a:solidFill>
                  <a:srgbClr val="00B050"/>
                </a:solidFill>
              </a:rPr>
              <a:t> </a:t>
            </a:r>
            <a:r>
              <a:rPr lang="de-DE" dirty="0" err="1" smtClean="0"/>
              <a:t>is</a:t>
            </a:r>
            <a:r>
              <a:rPr lang="de-DE" dirty="0" smtClean="0"/>
              <a:t> </a:t>
            </a:r>
            <a:r>
              <a:rPr lang="de-DE" dirty="0" err="1" smtClean="0"/>
              <a:t>undertaken</a:t>
            </a:r>
            <a:r>
              <a:rPr lang="de-DE" dirty="0" smtClean="0"/>
              <a:t> (</a:t>
            </a:r>
            <a:r>
              <a:rPr lang="de-DE" dirty="0" err="1" smtClean="0"/>
              <a:t>or</a:t>
            </a:r>
            <a:r>
              <a:rPr lang="de-DE" dirty="0" smtClean="0"/>
              <a:t> </a:t>
            </a:r>
            <a:r>
              <a:rPr lang="de-DE" dirty="0" err="1" smtClean="0"/>
              <a:t>shall</a:t>
            </a:r>
            <a:r>
              <a:rPr lang="de-DE" dirty="0" smtClean="0"/>
              <a:t> </a:t>
            </a:r>
            <a:r>
              <a:rPr lang="de-DE" dirty="0" err="1" smtClean="0"/>
              <a:t>be</a:t>
            </a:r>
            <a:r>
              <a:rPr lang="de-DE" dirty="0" smtClean="0"/>
              <a:t> </a:t>
            </a:r>
            <a:r>
              <a:rPr lang="de-DE" dirty="0" err="1" smtClean="0"/>
              <a:t>undertaken</a:t>
            </a:r>
            <a:r>
              <a:rPr lang="de-DE" dirty="0" smtClean="0"/>
              <a:t>) </a:t>
            </a:r>
            <a:r>
              <a:rPr lang="de-DE" dirty="0" err="1" smtClean="0"/>
              <a:t>with</a:t>
            </a:r>
            <a:r>
              <a:rPr lang="de-DE" dirty="0" smtClean="0"/>
              <a:t> national </a:t>
            </a:r>
            <a:r>
              <a:rPr lang="de-DE" dirty="0" err="1" smtClean="0"/>
              <a:t>ressources</a:t>
            </a: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smtClean="0">
                <a:solidFill>
                  <a:srgbClr val="00B050"/>
                </a:solidFill>
              </a:rPr>
              <a:t>Openess</a:t>
            </a:r>
            <a:r>
              <a:rPr lang="de-DE" dirty="0" smtClean="0"/>
              <a:t> </a:t>
            </a:r>
            <a:r>
              <a:rPr lang="de-DE" dirty="0" err="1" smtClean="0"/>
              <a:t>to</a:t>
            </a:r>
            <a:r>
              <a:rPr lang="de-DE" dirty="0" smtClean="0"/>
              <a:t> international </a:t>
            </a:r>
            <a:r>
              <a:rPr lang="de-DE" dirty="0" err="1" smtClean="0"/>
              <a:t>cooperation</a:t>
            </a:r>
            <a:r>
              <a:rPr lang="de-DE" dirty="0" smtClean="0"/>
              <a:t> (</a:t>
            </a:r>
            <a:r>
              <a:rPr lang="de-DE" dirty="0" err="1" smtClean="0"/>
              <a:t>sharing</a:t>
            </a:r>
            <a:r>
              <a:rPr lang="de-DE" dirty="0" smtClean="0"/>
              <a:t> </a:t>
            </a:r>
            <a:r>
              <a:rPr lang="de-DE" dirty="0" err="1" smtClean="0"/>
              <a:t>of</a:t>
            </a:r>
            <a:r>
              <a:rPr lang="de-DE" dirty="0" smtClean="0"/>
              <a:t> national </a:t>
            </a:r>
            <a:r>
              <a:rPr lang="de-DE" dirty="0" err="1" smtClean="0"/>
              <a:t>political</a:t>
            </a:r>
            <a:r>
              <a:rPr lang="de-DE" dirty="0" smtClean="0"/>
              <a:t> </a:t>
            </a:r>
            <a:r>
              <a:rPr lang="de-DE" dirty="0" err="1" smtClean="0"/>
              <a:t>goals</a:t>
            </a:r>
            <a:r>
              <a:rPr lang="de-DE" dirty="0" smtClean="0"/>
              <a:t>, </a:t>
            </a:r>
            <a:r>
              <a:rPr lang="de-DE" dirty="0" err="1" smtClean="0"/>
              <a:t>cooperation</a:t>
            </a:r>
            <a:r>
              <a:rPr lang="de-DE" dirty="0" smtClean="0"/>
              <a:t> </a:t>
            </a:r>
            <a:r>
              <a:rPr lang="de-DE" dirty="0" err="1" smtClean="0"/>
              <a:t>of</a:t>
            </a:r>
            <a:r>
              <a:rPr lang="de-DE" dirty="0" smtClean="0"/>
              <a:t> </a:t>
            </a:r>
            <a:r>
              <a:rPr lang="de-DE" dirty="0" err="1" smtClean="0"/>
              <a:t>researchers</a:t>
            </a:r>
            <a:r>
              <a:rPr lang="de-DE" dirty="0" smtClean="0"/>
              <a:t> in </a:t>
            </a:r>
            <a:r>
              <a:rPr lang="de-DE" dirty="0" err="1" smtClean="0"/>
              <a:t>th</a:t>
            </a:r>
            <a:r>
              <a:rPr lang="de-DE" dirty="0" smtClean="0"/>
              <a:t> </a:t>
            </a:r>
            <a:r>
              <a:rPr lang="de-DE" dirty="0" err="1" smtClean="0"/>
              <a:t>eEuropean</a:t>
            </a:r>
            <a:r>
              <a:rPr lang="de-DE" dirty="0" smtClean="0"/>
              <a:t> </a:t>
            </a:r>
            <a:r>
              <a:rPr lang="de-DE" dirty="0" err="1" smtClean="0"/>
              <a:t>and</a:t>
            </a:r>
            <a:r>
              <a:rPr lang="de-DE" dirty="0" smtClean="0"/>
              <a:t> global Research Area, </a:t>
            </a:r>
            <a:r>
              <a:rPr lang="de-DE" dirty="0" err="1" smtClean="0"/>
              <a:t>sharing</a:t>
            </a:r>
            <a:r>
              <a:rPr lang="de-DE" dirty="0" smtClean="0"/>
              <a:t> </a:t>
            </a:r>
            <a:r>
              <a:rPr lang="de-DE" dirty="0" err="1" smtClean="0"/>
              <a:t>of</a:t>
            </a:r>
            <a:r>
              <a:rPr lang="de-DE" dirty="0" smtClean="0"/>
              <a:t> </a:t>
            </a:r>
            <a:r>
              <a:rPr lang="de-DE" dirty="0" err="1" smtClean="0"/>
              <a:t>results</a:t>
            </a:r>
            <a:r>
              <a:rPr lang="de-DE" dirty="0" smtClean="0"/>
              <a:t> </a:t>
            </a:r>
            <a:r>
              <a:rPr lang="de-DE" dirty="0" err="1" smtClean="0"/>
              <a:t>etc</a:t>
            </a:r>
            <a:r>
              <a:rPr lang="de-DE" dirty="0" smtClean="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smtClean="0">
                <a:solidFill>
                  <a:schemeClr val="bg2"/>
                </a:solidFill>
              </a:rPr>
              <a:t>(</a:t>
            </a:r>
            <a:r>
              <a:rPr lang="de-DE" dirty="0" err="1" smtClean="0">
                <a:solidFill>
                  <a:schemeClr val="bg2"/>
                </a:solidFill>
              </a:rPr>
              <a:t>Capacity</a:t>
            </a:r>
            <a:r>
              <a:rPr lang="de-DE" dirty="0" smtClean="0">
                <a:solidFill>
                  <a:schemeClr val="bg2"/>
                </a:solidFill>
              </a:rPr>
              <a:t> </a:t>
            </a:r>
            <a:r>
              <a:rPr lang="de-DE" dirty="0" err="1" smtClean="0">
                <a:solidFill>
                  <a:schemeClr val="bg2"/>
                </a:solidFill>
              </a:rPr>
              <a:t>to</a:t>
            </a:r>
            <a:r>
              <a:rPr lang="de-DE" dirty="0" smtClean="0">
                <a:solidFill>
                  <a:schemeClr val="bg2"/>
                </a:solidFill>
              </a:rPr>
              <a:t> </a:t>
            </a:r>
            <a:r>
              <a:rPr lang="de-DE" dirty="0" err="1" smtClean="0">
                <a:solidFill>
                  <a:schemeClr val="bg2"/>
                </a:solidFill>
              </a:rPr>
              <a:t>contribute</a:t>
            </a:r>
            <a:r>
              <a:rPr lang="de-DE" dirty="0" smtClean="0">
                <a:solidFill>
                  <a:schemeClr val="bg2"/>
                </a:solidFill>
              </a:rPr>
              <a:t> </a:t>
            </a:r>
            <a:r>
              <a:rPr lang="de-DE" dirty="0" err="1" smtClean="0">
                <a:solidFill>
                  <a:schemeClr val="bg2"/>
                </a:solidFill>
              </a:rPr>
              <a:t>to</a:t>
            </a:r>
            <a:r>
              <a:rPr lang="de-DE" dirty="0" smtClean="0">
                <a:solidFill>
                  <a:schemeClr val="bg2"/>
                </a:solidFill>
              </a:rPr>
              <a:t> </a:t>
            </a:r>
            <a:r>
              <a:rPr lang="de-DE" dirty="0" err="1" smtClean="0">
                <a:solidFill>
                  <a:schemeClr val="bg2"/>
                </a:solidFill>
              </a:rPr>
              <a:t>the</a:t>
            </a:r>
            <a:r>
              <a:rPr lang="de-DE" dirty="0" smtClean="0">
                <a:solidFill>
                  <a:schemeClr val="bg2"/>
                </a:solidFill>
              </a:rPr>
              <a:t> </a:t>
            </a:r>
            <a:r>
              <a:rPr lang="de-DE" dirty="0" err="1" smtClean="0">
                <a:solidFill>
                  <a:schemeClr val="bg2"/>
                </a:solidFill>
              </a:rPr>
              <a:t>activities</a:t>
            </a:r>
            <a:r>
              <a:rPr lang="de-DE" dirty="0" smtClean="0">
                <a:solidFill>
                  <a:schemeClr val="bg2"/>
                </a:solidFill>
              </a:rPr>
              <a:t> </a:t>
            </a:r>
            <a:r>
              <a:rPr lang="de-DE" dirty="0" err="1" smtClean="0">
                <a:solidFill>
                  <a:schemeClr val="bg2"/>
                </a:solidFill>
              </a:rPr>
              <a:t>of</a:t>
            </a:r>
            <a:r>
              <a:rPr lang="de-DE" dirty="0" smtClean="0">
                <a:solidFill>
                  <a:schemeClr val="bg2"/>
                </a:solidFill>
              </a:rPr>
              <a:t> </a:t>
            </a:r>
            <a:r>
              <a:rPr lang="de-DE" dirty="0" err="1" smtClean="0">
                <a:solidFill>
                  <a:schemeClr val="bg2"/>
                </a:solidFill>
              </a:rPr>
              <a:t>the</a:t>
            </a:r>
            <a:r>
              <a:rPr lang="de-DE" dirty="0" smtClean="0">
                <a:solidFill>
                  <a:schemeClr val="bg2"/>
                </a:solidFill>
              </a:rPr>
              <a:t> JPI MYBL (</a:t>
            </a:r>
            <a:r>
              <a:rPr lang="de-DE" dirty="0" err="1">
                <a:solidFill>
                  <a:schemeClr val="bg2"/>
                </a:solidFill>
              </a:rPr>
              <a:t>m</a:t>
            </a:r>
            <a:r>
              <a:rPr lang="de-DE" dirty="0" err="1" smtClean="0">
                <a:solidFill>
                  <a:schemeClr val="bg2"/>
                </a:solidFill>
              </a:rPr>
              <a:t>inistry</a:t>
            </a:r>
            <a:r>
              <a:rPr lang="de-DE" dirty="0" smtClean="0">
                <a:solidFill>
                  <a:schemeClr val="bg2"/>
                </a:solidFill>
              </a:rPr>
              <a:t>-level </a:t>
            </a:r>
            <a:r>
              <a:rPr lang="de-DE" dirty="0" err="1" smtClean="0">
                <a:solidFill>
                  <a:schemeClr val="bg2"/>
                </a:solidFill>
              </a:rPr>
              <a:t>and</a:t>
            </a:r>
            <a:r>
              <a:rPr lang="de-DE" dirty="0" smtClean="0">
                <a:solidFill>
                  <a:schemeClr val="bg2"/>
                </a:solidFill>
              </a:rPr>
              <a:t>/</a:t>
            </a:r>
            <a:r>
              <a:rPr lang="de-DE" dirty="0" err="1" smtClean="0">
                <a:solidFill>
                  <a:schemeClr val="bg2"/>
                </a:solidFill>
              </a:rPr>
              <a:t>or</a:t>
            </a:r>
            <a:r>
              <a:rPr lang="de-DE" dirty="0" smtClean="0">
                <a:solidFill>
                  <a:schemeClr val="bg2"/>
                </a:solidFill>
              </a:rPr>
              <a:t> </a:t>
            </a:r>
            <a:r>
              <a:rPr lang="de-DE" dirty="0" err="1">
                <a:solidFill>
                  <a:schemeClr val="bg2"/>
                </a:solidFill>
              </a:rPr>
              <a:t>a</a:t>
            </a:r>
            <a:r>
              <a:rPr lang="de-DE" dirty="0" err="1" smtClean="0">
                <a:solidFill>
                  <a:schemeClr val="bg2"/>
                </a:solidFill>
              </a:rPr>
              <a:t>gency</a:t>
            </a:r>
            <a:r>
              <a:rPr lang="de-DE" dirty="0" smtClean="0">
                <a:solidFill>
                  <a:schemeClr val="bg2"/>
                </a:solidFill>
              </a:rPr>
              <a:t> </a:t>
            </a:r>
            <a:r>
              <a:rPr lang="de-DE" dirty="0" err="1" smtClean="0">
                <a:solidFill>
                  <a:schemeClr val="bg2"/>
                </a:solidFill>
              </a:rPr>
              <a:t>level</a:t>
            </a:r>
            <a:r>
              <a:rPr lang="de-DE" dirty="0" smtClean="0">
                <a:solidFill>
                  <a:schemeClr val="bg2"/>
                </a:solidFill>
              </a:rPr>
              <a:t> </a:t>
            </a:r>
            <a:r>
              <a:rPr lang="de-DE" dirty="0" err="1" smtClean="0">
                <a:solidFill>
                  <a:schemeClr val="bg2"/>
                </a:solidFill>
              </a:rPr>
              <a:t>and</a:t>
            </a:r>
            <a:r>
              <a:rPr lang="de-DE" dirty="0" smtClean="0">
                <a:solidFill>
                  <a:schemeClr val="bg2"/>
                </a:solidFill>
              </a:rPr>
              <a:t>/</a:t>
            </a:r>
            <a:r>
              <a:rPr lang="de-DE" dirty="0" err="1" smtClean="0">
                <a:solidFill>
                  <a:schemeClr val="bg2"/>
                </a:solidFill>
              </a:rPr>
              <a:t>or</a:t>
            </a:r>
            <a:r>
              <a:rPr lang="de-DE" dirty="0" smtClean="0">
                <a:solidFill>
                  <a:schemeClr val="bg2"/>
                </a:solidFill>
              </a:rPr>
              <a:t> </a:t>
            </a:r>
            <a:r>
              <a:rPr lang="de-DE" dirty="0" err="1" smtClean="0">
                <a:solidFill>
                  <a:schemeClr val="bg2"/>
                </a:solidFill>
              </a:rPr>
              <a:t>researcher</a:t>
            </a:r>
            <a:r>
              <a:rPr lang="de-DE" dirty="0" smtClean="0">
                <a:solidFill>
                  <a:schemeClr val="bg2"/>
                </a:solidFill>
              </a:rPr>
              <a:t> </a:t>
            </a:r>
            <a:r>
              <a:rPr lang="de-DE" dirty="0" err="1" smtClean="0">
                <a:solidFill>
                  <a:schemeClr val="bg2"/>
                </a:solidFill>
              </a:rPr>
              <a:t>level</a:t>
            </a:r>
            <a:r>
              <a:rPr lang="de-DE" dirty="0" smtClean="0">
                <a:solidFill>
                  <a:schemeClr val="bg2"/>
                </a:solidFill>
              </a:rPr>
              <a:t>)).  </a:t>
            </a:r>
          </a:p>
          <a:p>
            <a:endParaRPr lang="de-DE" dirty="0"/>
          </a:p>
          <a:p>
            <a:endParaRPr lang="de-DE" dirty="0" smtClean="0"/>
          </a:p>
          <a:p>
            <a:endParaRPr lang="de-DE" dirty="0"/>
          </a:p>
          <a:p>
            <a:r>
              <a:rPr lang="de-DE" dirty="0" smtClean="0"/>
              <a:t> </a:t>
            </a:r>
            <a:endParaRPr lang="en-US" dirty="0"/>
          </a:p>
        </p:txBody>
      </p:sp>
    </p:spTree>
    <p:extLst>
      <p:ext uri="{BB962C8B-B14F-4D97-AF65-F5344CB8AC3E}">
        <p14:creationId xmlns:p14="http://schemas.microsoft.com/office/powerpoint/2010/main" val="548545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27072"/>
            <a:ext cx="7416824" cy="1268760"/>
          </a:xfrm>
        </p:spPr>
        <p:txBody>
          <a:bodyPr/>
          <a:lstStyle/>
          <a:p>
            <a:r>
              <a:rPr lang="nl-NL" dirty="0" smtClean="0"/>
              <a:t>Modes of participation (III) </a:t>
            </a:r>
            <a:br>
              <a:rPr lang="nl-NL" dirty="0" smtClean="0"/>
            </a:br>
            <a:r>
              <a:rPr lang="nl-NL" dirty="0" smtClean="0"/>
              <a:t>– (Complete) Membership</a:t>
            </a:r>
            <a:endParaRPr lang="en-GB" dirty="0"/>
          </a:p>
        </p:txBody>
      </p:sp>
      <p:sp>
        <p:nvSpPr>
          <p:cNvPr id="3" name="Rechthoek 2"/>
          <p:cNvSpPr/>
          <p:nvPr/>
        </p:nvSpPr>
        <p:spPr>
          <a:xfrm>
            <a:off x="971600" y="980728"/>
            <a:ext cx="7272808" cy="6355586"/>
          </a:xfrm>
          <a:prstGeom prst="rect">
            <a:avLst/>
          </a:prstGeom>
        </p:spPr>
        <p:txBody>
          <a:bodyPr wrap="square">
            <a:spAutoFit/>
          </a:bodyPr>
          <a:lstStyle/>
          <a:p>
            <a:r>
              <a:rPr lang="en-US" b="1" dirty="0" smtClean="0"/>
              <a:t>The JPI MYBL …</a:t>
            </a:r>
          </a:p>
          <a:p>
            <a:pPr marL="285750" indent="-285750">
              <a:buFont typeface="Arial" panose="020B0604020202020204" pitchFamily="34" charset="0"/>
              <a:buChar char="•"/>
            </a:pPr>
            <a:r>
              <a:rPr lang="en-US" sz="1700" dirty="0"/>
              <a:t>i</a:t>
            </a:r>
            <a:r>
              <a:rPr lang="en-US" sz="1700" dirty="0" smtClean="0"/>
              <a:t>s a </a:t>
            </a:r>
            <a:r>
              <a:rPr lang="en-US" sz="1700" dirty="0"/>
              <a:t>bottom-up initiative that </a:t>
            </a:r>
            <a:r>
              <a:rPr lang="en-US" sz="1700" b="1" dirty="0"/>
              <a:t>depends on voluntary contributions </a:t>
            </a:r>
            <a:r>
              <a:rPr lang="en-US" sz="1700" dirty="0"/>
              <a:t>from its members. </a:t>
            </a:r>
            <a:endParaRPr lang="en-US" sz="1700" dirty="0" smtClean="0"/>
          </a:p>
          <a:p>
            <a:pPr marL="285750" indent="-285750">
              <a:buFont typeface="Arial" panose="020B0604020202020204" pitchFamily="34" charset="0"/>
              <a:buChar char="•"/>
            </a:pPr>
            <a:r>
              <a:rPr lang="en-US" sz="1700" dirty="0" smtClean="0"/>
              <a:t>is </a:t>
            </a:r>
            <a:r>
              <a:rPr lang="en-US" sz="1700" b="1" dirty="0" smtClean="0"/>
              <a:t>open </a:t>
            </a:r>
            <a:r>
              <a:rPr lang="en-US" sz="1700" b="1" dirty="0"/>
              <a:t>to any interested Member State (MS), Associated State (AS) to the EU  or Third Countries</a:t>
            </a:r>
            <a:r>
              <a:rPr lang="en-US" sz="1700" dirty="0"/>
              <a:t>. </a:t>
            </a:r>
          </a:p>
          <a:p>
            <a:pPr marL="285750" indent="-285750">
              <a:buFont typeface="Arial" panose="020B0604020202020204" pitchFamily="34" charset="0"/>
              <a:buChar char="•"/>
            </a:pPr>
            <a:r>
              <a:rPr lang="en-US" sz="1700" dirty="0" err="1"/>
              <a:t>o</a:t>
            </a:r>
            <a:r>
              <a:rPr lang="en-US" sz="1700" dirty="0" err="1" smtClean="0"/>
              <a:t>s</a:t>
            </a:r>
            <a:r>
              <a:rPr lang="en-US" sz="1700" dirty="0" smtClean="0"/>
              <a:t> working in </a:t>
            </a:r>
            <a:r>
              <a:rPr lang="en-US" sz="1700" b="1" dirty="0" smtClean="0"/>
              <a:t>varying groups</a:t>
            </a:r>
            <a:r>
              <a:rPr lang="en-US" sz="1700" dirty="0" smtClean="0"/>
              <a:t>:  It </a:t>
            </a:r>
            <a:r>
              <a:rPr lang="en-US" sz="1700" dirty="0"/>
              <a:t>is not obligatory that the members participate in all joint </a:t>
            </a:r>
            <a:r>
              <a:rPr lang="en-US" sz="1700" dirty="0" smtClean="0"/>
              <a:t>actions. Each </a:t>
            </a:r>
            <a:r>
              <a:rPr lang="en-US" sz="1700" dirty="0"/>
              <a:t>member can actively participate in those activities identified as best fitting into the respective national strategy.</a:t>
            </a:r>
          </a:p>
          <a:p>
            <a:pPr marL="285750" indent="-285750">
              <a:buFont typeface="Arial" panose="020B0604020202020204" pitchFamily="34" charset="0"/>
              <a:buChar char="•"/>
            </a:pPr>
            <a:r>
              <a:rPr lang="en-US" sz="1700" dirty="0" smtClean="0"/>
              <a:t>has a policy orientation : official </a:t>
            </a:r>
            <a:r>
              <a:rPr lang="en-US" sz="1700" b="1" dirty="0" smtClean="0"/>
              <a:t>backing from ministry or dedicated government organization is necessary</a:t>
            </a:r>
            <a:r>
              <a:rPr lang="en-US" sz="1700" dirty="0" smtClean="0"/>
              <a:t>.</a:t>
            </a:r>
          </a:p>
          <a:p>
            <a:endParaRPr lang="en-US" dirty="0" smtClean="0"/>
          </a:p>
          <a:p>
            <a:r>
              <a:rPr lang="en-US" b="1" dirty="0" smtClean="0"/>
              <a:t>For </a:t>
            </a:r>
            <a:r>
              <a:rPr lang="en-US" b="1" dirty="0"/>
              <a:t>becoming a member </a:t>
            </a:r>
            <a:r>
              <a:rPr lang="en-US" b="1" dirty="0" smtClean="0"/>
              <a:t>…</a:t>
            </a:r>
          </a:p>
          <a:p>
            <a:pPr marL="285750" indent="-285750">
              <a:buFont typeface="Arial" panose="020B0604020202020204" pitchFamily="34" charset="0"/>
              <a:buChar char="•"/>
            </a:pPr>
            <a:r>
              <a:rPr lang="en-US" sz="1600" dirty="0" smtClean="0"/>
              <a:t>the </a:t>
            </a:r>
            <a:r>
              <a:rPr lang="en-US" sz="1600" dirty="0"/>
              <a:t>requesting country needs a mandate of their National Ministry or </a:t>
            </a:r>
            <a:r>
              <a:rPr lang="en-US" sz="1600" dirty="0" smtClean="0"/>
              <a:t>dedicated governmental organization (template </a:t>
            </a:r>
            <a:r>
              <a:rPr lang="en-US" sz="1600" dirty="0"/>
              <a:t>provided by the Secretariat</a:t>
            </a:r>
            <a:r>
              <a:rPr lang="en-US" sz="1600" dirty="0" smtClean="0"/>
              <a:t>)</a:t>
            </a:r>
          </a:p>
          <a:p>
            <a:pPr marL="285750" indent="-285750">
              <a:buFont typeface="Arial" panose="020B0604020202020204" pitchFamily="34" charset="0"/>
              <a:buChar char="•"/>
            </a:pPr>
            <a:r>
              <a:rPr lang="en-US" sz="1600" dirty="0" smtClean="0"/>
              <a:t>national representative(s) </a:t>
            </a:r>
            <a:r>
              <a:rPr lang="en-US" sz="1600" dirty="0"/>
              <a:t>can be introduced to the General Assembly of JPI MYBL. </a:t>
            </a:r>
            <a:endParaRPr lang="en-US" sz="1600" dirty="0" smtClean="0"/>
          </a:p>
          <a:p>
            <a:pPr marL="285750" indent="-285750">
              <a:buFont typeface="Arial" panose="020B0604020202020204" pitchFamily="34" charset="0"/>
              <a:buChar char="•"/>
            </a:pPr>
            <a:r>
              <a:rPr lang="en-US" sz="1600" dirty="0"/>
              <a:t>There is no entrance fee to be paid to be a Member of JPI.</a:t>
            </a:r>
          </a:p>
          <a:p>
            <a:pPr marL="285750" indent="-285750">
              <a:buFont typeface="Arial" panose="020B0604020202020204" pitchFamily="34" charset="0"/>
              <a:buChar char="•"/>
            </a:pPr>
            <a:r>
              <a:rPr lang="en-US" sz="1600" dirty="0"/>
              <a:t>Membership in the JPI can be terminated at the end of a calendar year.</a:t>
            </a:r>
          </a:p>
          <a:p>
            <a:pPr marL="285750" indent="-285750">
              <a:buFont typeface="Arial" panose="020B0604020202020204" pitchFamily="34" charset="0"/>
              <a:buChar char="•"/>
            </a:pPr>
            <a:endParaRPr lang="en-US" dirty="0" smtClean="0"/>
          </a:p>
          <a:p>
            <a:endParaRPr lang="en-US" sz="1700" dirty="0" smtClean="0">
              <a:solidFill>
                <a:schemeClr val="bg2"/>
              </a:solidFill>
              <a:hlinkClick r:id="rId3"/>
            </a:endParaRPr>
          </a:p>
          <a:p>
            <a:r>
              <a:rPr lang="en-US" sz="1700" dirty="0" smtClean="0">
                <a:solidFill>
                  <a:schemeClr val="bg2"/>
                </a:solidFill>
                <a:hlinkClick r:id="rId3"/>
              </a:rPr>
              <a:t>http</a:t>
            </a:r>
            <a:r>
              <a:rPr lang="en-US" sz="1700" dirty="0">
                <a:solidFill>
                  <a:schemeClr val="bg2"/>
                </a:solidFill>
                <a:hlinkClick r:id="rId3"/>
              </a:rPr>
              <a:t>://www.jp-demographic.eu/about-us/how-to-become-a-member</a:t>
            </a:r>
            <a:r>
              <a:rPr lang="en-US" sz="1700" dirty="0" smtClean="0">
                <a:solidFill>
                  <a:schemeClr val="bg2"/>
                </a:solidFill>
                <a:hlinkClick r:id="rId3"/>
              </a:rPr>
              <a:t>/</a:t>
            </a:r>
            <a:endParaRPr lang="en-US" sz="1700" dirty="0" smtClean="0">
              <a:solidFill>
                <a:schemeClr val="bg2"/>
              </a:solidFill>
            </a:endParaRPr>
          </a:p>
          <a:p>
            <a:endParaRPr lang="en-US" sz="1700" dirty="0" smtClean="0">
              <a:solidFill>
                <a:schemeClr val="bg2"/>
              </a:solidFill>
            </a:endParaRPr>
          </a:p>
          <a:p>
            <a:endParaRPr lang="en-US" dirty="0"/>
          </a:p>
        </p:txBody>
      </p:sp>
    </p:spTree>
    <p:extLst>
      <p:ext uri="{BB962C8B-B14F-4D97-AF65-F5344CB8AC3E}">
        <p14:creationId xmlns:p14="http://schemas.microsoft.com/office/powerpoint/2010/main" val="3237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27072"/>
            <a:ext cx="7992888" cy="1268760"/>
          </a:xfrm>
        </p:spPr>
        <p:txBody>
          <a:bodyPr/>
          <a:lstStyle/>
          <a:p>
            <a:r>
              <a:rPr lang="nl-NL" dirty="0" smtClean="0"/>
              <a:t>Potential Modes of participation (II) </a:t>
            </a:r>
            <a:br>
              <a:rPr lang="nl-NL" dirty="0" smtClean="0"/>
            </a:br>
            <a:r>
              <a:rPr lang="nl-NL" dirty="0" smtClean="0"/>
              <a:t>– Active Participation without Membership</a:t>
            </a:r>
            <a:endParaRPr lang="en-GB" dirty="0"/>
          </a:p>
        </p:txBody>
      </p:sp>
      <p:sp>
        <p:nvSpPr>
          <p:cNvPr id="3" name="Rechthoek 2"/>
          <p:cNvSpPr/>
          <p:nvPr/>
        </p:nvSpPr>
        <p:spPr>
          <a:xfrm>
            <a:off x="970504" y="961296"/>
            <a:ext cx="7272808" cy="5386090"/>
          </a:xfrm>
          <a:prstGeom prst="rect">
            <a:avLst/>
          </a:prstGeom>
        </p:spPr>
        <p:txBody>
          <a:bodyPr wrap="square">
            <a:spAutoFit/>
          </a:bodyPr>
          <a:lstStyle/>
          <a:p>
            <a:r>
              <a:rPr lang="de-DE" b="1" u="sng" dirty="0" smtClean="0">
                <a:solidFill>
                  <a:srgbClr val="92D050"/>
                </a:solidFill>
              </a:rPr>
              <a:t>A</a:t>
            </a:r>
            <a:r>
              <a:rPr lang="de-DE" b="1" u="sng" dirty="0" smtClean="0"/>
              <a:t> </a:t>
            </a:r>
            <a:r>
              <a:rPr lang="de-DE" b="1" u="sng" dirty="0" err="1" smtClean="0"/>
              <a:t>Join</a:t>
            </a:r>
            <a:r>
              <a:rPr lang="de-DE" b="1" u="sng" dirty="0" smtClean="0"/>
              <a:t> </a:t>
            </a:r>
            <a:r>
              <a:rPr lang="de-DE" b="1" u="sng" dirty="0" err="1" smtClean="0"/>
              <a:t>the</a:t>
            </a:r>
            <a:r>
              <a:rPr lang="de-DE" b="1" u="sng" dirty="0" smtClean="0"/>
              <a:t> </a:t>
            </a:r>
            <a:r>
              <a:rPr lang="de-DE" b="1" u="sng" dirty="0" err="1" smtClean="0"/>
              <a:t>group</a:t>
            </a:r>
            <a:r>
              <a:rPr lang="de-DE" b="1" u="sng" dirty="0" smtClean="0"/>
              <a:t> </a:t>
            </a:r>
            <a:r>
              <a:rPr lang="de-DE" b="1" u="sng" dirty="0" err="1" smtClean="0"/>
              <a:t>that</a:t>
            </a:r>
            <a:r>
              <a:rPr lang="de-DE" b="1" u="sng" dirty="0" smtClean="0"/>
              <a:t> </a:t>
            </a:r>
            <a:r>
              <a:rPr lang="de-DE" b="1" u="sng" dirty="0" err="1" smtClean="0"/>
              <a:t>is</a:t>
            </a:r>
            <a:r>
              <a:rPr lang="de-DE" b="1" u="sng" dirty="0" smtClean="0"/>
              <a:t> </a:t>
            </a:r>
            <a:r>
              <a:rPr lang="de-DE" b="1" u="sng" dirty="0" err="1" smtClean="0"/>
              <a:t>organising</a:t>
            </a:r>
            <a:r>
              <a:rPr lang="de-DE" b="1" u="sng" dirty="0" smtClean="0"/>
              <a:t> </a:t>
            </a:r>
            <a:r>
              <a:rPr lang="de-DE" b="1" u="sng" dirty="0" err="1" smtClean="0"/>
              <a:t>the</a:t>
            </a:r>
            <a:r>
              <a:rPr lang="de-DE" b="1" u="sng" dirty="0" smtClean="0"/>
              <a:t> </a:t>
            </a:r>
            <a:r>
              <a:rPr lang="de-DE" b="1" u="sng" dirty="0" err="1" smtClean="0"/>
              <a:t>call</a:t>
            </a:r>
            <a:r>
              <a:rPr lang="de-DE" b="1" u="sng" dirty="0" smtClean="0"/>
              <a:t> </a:t>
            </a:r>
            <a:r>
              <a:rPr lang="de-DE" b="1" u="sng" dirty="0" err="1" smtClean="0"/>
              <a:t>and</a:t>
            </a:r>
            <a:r>
              <a:rPr lang="de-DE" b="1" u="sng" dirty="0" smtClean="0"/>
              <a:t> </a:t>
            </a:r>
            <a:r>
              <a:rPr lang="de-DE" b="1" u="sng" dirty="0" err="1" smtClean="0"/>
              <a:t>funding</a:t>
            </a:r>
            <a:r>
              <a:rPr lang="de-DE" b="1" u="sng" dirty="0" smtClean="0"/>
              <a:t> </a:t>
            </a:r>
            <a:r>
              <a:rPr lang="de-DE" b="1" u="sng" dirty="0" err="1" smtClean="0"/>
              <a:t>the</a:t>
            </a:r>
            <a:r>
              <a:rPr lang="de-DE" b="1" u="sng" dirty="0" smtClean="0"/>
              <a:t> national </a:t>
            </a:r>
            <a:r>
              <a:rPr lang="de-DE" b="1" u="sng" dirty="0" err="1" smtClean="0"/>
              <a:t>research</a:t>
            </a:r>
            <a:r>
              <a:rPr lang="de-DE" b="1" u="sng" dirty="0" smtClean="0"/>
              <a:t> </a:t>
            </a:r>
            <a:r>
              <a:rPr lang="de-DE" b="1" u="sng" dirty="0" err="1" smtClean="0"/>
              <a:t>groups</a:t>
            </a:r>
            <a:endParaRPr lang="de-DE" b="1" u="sng" dirty="0" smtClean="0"/>
          </a:p>
          <a:p>
            <a:r>
              <a:rPr lang="en-US" sz="1700" dirty="0" smtClean="0"/>
              <a:t>join MYBL </a:t>
            </a:r>
            <a:r>
              <a:rPr lang="en-US" sz="1700" dirty="0"/>
              <a:t>Call </a:t>
            </a:r>
            <a:r>
              <a:rPr lang="en-US" sz="1700" dirty="0" smtClean="0"/>
              <a:t>(e.g. 2017) </a:t>
            </a:r>
            <a:r>
              <a:rPr lang="en-US" sz="1700" dirty="0"/>
              <a:t>as a </a:t>
            </a:r>
            <a:r>
              <a:rPr lang="en-US" sz="1700" dirty="0" smtClean="0"/>
              <a:t>funding </a:t>
            </a:r>
            <a:r>
              <a:rPr lang="en-US" sz="1700" dirty="0" err="1" smtClean="0"/>
              <a:t>organisation</a:t>
            </a:r>
            <a:r>
              <a:rPr lang="en-US" sz="1700" dirty="0" smtClean="0"/>
              <a:t> </a:t>
            </a:r>
            <a:r>
              <a:rPr lang="en-US" sz="1700" dirty="0"/>
              <a:t>without being a member of JPI </a:t>
            </a:r>
            <a:r>
              <a:rPr lang="en-US" sz="1700" dirty="0" smtClean="0"/>
              <a:t>MYBL</a:t>
            </a:r>
          </a:p>
          <a:p>
            <a:r>
              <a:rPr lang="en-US" sz="1700" dirty="0" smtClean="0"/>
              <a:t> </a:t>
            </a:r>
            <a:r>
              <a:rPr lang="en-US" sz="1700" dirty="0" smtClean="0">
                <a:sym typeface="Wingdings" panose="05000000000000000000" pitchFamily="2" charset="2"/>
              </a:rPr>
              <a:t></a:t>
            </a:r>
            <a:r>
              <a:rPr lang="en-US" sz="1700" dirty="0" smtClean="0"/>
              <a:t> </a:t>
            </a:r>
            <a:r>
              <a:rPr lang="en-US" sz="1700" dirty="0"/>
              <a:t>contact annette.angermann@vdivde-it.de or the secretariat of JPI MYBL (jpimybl@zonmw.nl) for further information. </a:t>
            </a:r>
          </a:p>
          <a:p>
            <a:endParaRPr lang="de-DE" sz="1700" dirty="0" smtClean="0"/>
          </a:p>
          <a:p>
            <a:r>
              <a:rPr lang="de-DE" sz="1700" dirty="0" err="1" smtClean="0"/>
              <a:t>And</a:t>
            </a:r>
            <a:r>
              <a:rPr lang="de-DE" sz="1700" dirty="0" smtClean="0"/>
              <a:t>/</a:t>
            </a:r>
            <a:r>
              <a:rPr lang="de-DE" sz="1700" dirty="0" err="1" smtClean="0"/>
              <a:t>or</a:t>
            </a:r>
            <a:endParaRPr lang="de-DE" sz="1700" dirty="0" smtClean="0"/>
          </a:p>
          <a:p>
            <a:endParaRPr lang="de-DE" sz="1700" dirty="0"/>
          </a:p>
          <a:p>
            <a:r>
              <a:rPr lang="de-DE" b="1" u="sng" dirty="0" smtClean="0">
                <a:solidFill>
                  <a:srgbClr val="92D050"/>
                </a:solidFill>
              </a:rPr>
              <a:t>B</a:t>
            </a:r>
            <a:r>
              <a:rPr lang="de-DE" b="1" u="sng" dirty="0" smtClean="0"/>
              <a:t> </a:t>
            </a:r>
            <a:r>
              <a:rPr lang="de-DE" b="1" u="sng" dirty="0" err="1" smtClean="0"/>
              <a:t>Participation</a:t>
            </a:r>
            <a:r>
              <a:rPr lang="de-DE" b="1" u="sng" dirty="0" smtClean="0"/>
              <a:t> in </a:t>
            </a:r>
            <a:r>
              <a:rPr lang="de-DE" b="1" u="sng" dirty="0" err="1" smtClean="0"/>
              <a:t>research</a:t>
            </a:r>
            <a:r>
              <a:rPr lang="de-DE" b="1" u="sng" dirty="0" smtClean="0"/>
              <a:t> </a:t>
            </a:r>
            <a:r>
              <a:rPr lang="de-DE" b="1" u="sng" dirty="0" err="1" smtClean="0"/>
              <a:t>projects</a:t>
            </a:r>
            <a:r>
              <a:rPr lang="de-DE" b="1" u="sng" dirty="0" smtClean="0"/>
              <a:t> </a:t>
            </a:r>
            <a:endParaRPr lang="en-US" b="1" u="sng" dirty="0" smtClean="0"/>
          </a:p>
          <a:p>
            <a:r>
              <a:rPr lang="en-US" sz="1700" b="1" dirty="0" smtClean="0"/>
              <a:t>Research groups from countries outside MYBL and the call group may join research </a:t>
            </a:r>
            <a:r>
              <a:rPr lang="en-US" sz="1700" dirty="0" smtClean="0"/>
              <a:t>consortia that apply for funding in MYBL transnational calls, if…</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they </a:t>
            </a:r>
            <a:r>
              <a:rPr lang="en-US" sz="1700" dirty="0"/>
              <a:t>are able to secure their own funding. Such Participants should state in advance the source of funding for their part in the project</a:t>
            </a:r>
            <a:r>
              <a:rPr lang="en-US" sz="1700" dirty="0" smtClean="0"/>
              <a:t>.</a:t>
            </a:r>
          </a:p>
          <a:p>
            <a:pPr marL="285750" indent="-285750">
              <a:buFont typeface="Arial" panose="020B0604020202020204" pitchFamily="34" charset="0"/>
              <a:buChar char="•"/>
            </a:pPr>
            <a:r>
              <a:rPr lang="en-US" sz="1700" dirty="0"/>
              <a:t>the majority of participant groups in a consortium </a:t>
            </a:r>
            <a:r>
              <a:rPr lang="en-US" sz="1700" dirty="0" smtClean="0"/>
              <a:t>are eligible </a:t>
            </a:r>
            <a:r>
              <a:rPr lang="en-US" sz="1700" dirty="0"/>
              <a:t>to be funded by the funding </a:t>
            </a:r>
            <a:r>
              <a:rPr lang="en-US" sz="1700" dirty="0" smtClean="0"/>
              <a:t>(member) </a:t>
            </a:r>
            <a:r>
              <a:rPr lang="en-US" sz="1700" dirty="0" err="1" smtClean="0"/>
              <a:t>organisations</a:t>
            </a:r>
            <a:r>
              <a:rPr lang="en-US" sz="1700" dirty="0" smtClean="0"/>
              <a:t>/ministries </a:t>
            </a:r>
            <a:r>
              <a:rPr lang="en-US" sz="1700" dirty="0"/>
              <a:t>participating in the call</a:t>
            </a:r>
          </a:p>
          <a:p>
            <a:endParaRPr lang="en-US" dirty="0"/>
          </a:p>
        </p:txBody>
      </p:sp>
    </p:spTree>
    <p:extLst>
      <p:ext uri="{BB962C8B-B14F-4D97-AF65-F5344CB8AC3E}">
        <p14:creationId xmlns:p14="http://schemas.microsoft.com/office/powerpoint/2010/main" val="76782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54184" y="1036400"/>
            <a:ext cx="6984776" cy="5186035"/>
          </a:xfrm>
          <a:prstGeom prst="rect">
            <a:avLst/>
          </a:prstGeom>
        </p:spPr>
        <p:txBody>
          <a:bodyPr wrap="square" numCol="1">
            <a:spAutoFit/>
          </a:bodyPr>
          <a:lstStyle/>
          <a:p>
            <a:pPr lvl="0">
              <a:defRPr/>
            </a:pPr>
            <a:r>
              <a:rPr lang="de-DE" sz="2100" u="sng" dirty="0" smtClean="0">
                <a:latin typeface="Arial" pitchFamily="34" charset="0"/>
                <a:cs typeface="Arial" pitchFamily="34" charset="0"/>
              </a:rPr>
              <a:t>Website: </a:t>
            </a:r>
            <a:r>
              <a:rPr lang="de-DE" sz="2100" u="sng" dirty="0" smtClean="0">
                <a:solidFill>
                  <a:srgbClr val="1C75B7"/>
                </a:solidFill>
                <a:latin typeface="Arial" pitchFamily="34" charset="0"/>
                <a:cs typeface="Arial" pitchFamily="34" charset="0"/>
              </a:rPr>
              <a:t> </a:t>
            </a:r>
          </a:p>
          <a:p>
            <a:pPr lvl="0">
              <a:defRPr/>
            </a:pPr>
            <a:r>
              <a:rPr lang="de-DE" sz="2100" dirty="0" smtClean="0">
                <a:latin typeface="Arial" pitchFamily="34" charset="0"/>
                <a:cs typeface="Arial" pitchFamily="34" charset="0"/>
              </a:rPr>
              <a:t>www.jp-demographic.eu</a:t>
            </a:r>
            <a:endParaRPr lang="de-DE" sz="2100" dirty="0">
              <a:latin typeface="Arial" pitchFamily="34" charset="0"/>
              <a:cs typeface="Arial" pitchFamily="34" charset="0"/>
            </a:endParaRPr>
          </a:p>
          <a:p>
            <a:pPr lvl="0" fontAlgn="base">
              <a:spcBef>
                <a:spcPct val="0"/>
              </a:spcBef>
              <a:spcAft>
                <a:spcPct val="0"/>
              </a:spcAft>
              <a:defRPr/>
            </a:pPr>
            <a:endParaRPr lang="de-DE" sz="2100" u="sng" dirty="0" smtClean="0">
              <a:solidFill>
                <a:srgbClr val="1C75B7"/>
              </a:solidFill>
              <a:latin typeface="Arial" pitchFamily="34" charset="0"/>
              <a:cs typeface="Arial" pitchFamily="34" charset="0"/>
            </a:endParaRPr>
          </a:p>
          <a:p>
            <a:pPr lvl="0" fontAlgn="base">
              <a:spcBef>
                <a:spcPct val="0"/>
              </a:spcBef>
              <a:spcAft>
                <a:spcPct val="0"/>
              </a:spcAft>
              <a:defRPr/>
            </a:pPr>
            <a:r>
              <a:rPr lang="de-DE" sz="2100" u="sng" dirty="0" err="1" smtClean="0">
                <a:latin typeface="Arial" pitchFamily="34" charset="0"/>
                <a:cs typeface="Arial" pitchFamily="34" charset="0"/>
              </a:rPr>
              <a:t>Meet</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the</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community</a:t>
            </a:r>
            <a:r>
              <a:rPr lang="de-DE" sz="2100" u="sng" dirty="0" smtClean="0">
                <a:latin typeface="Arial" pitchFamily="34" charset="0"/>
                <a:cs typeface="Arial" pitchFamily="34" charset="0"/>
              </a:rPr>
              <a:t> at </a:t>
            </a:r>
            <a:r>
              <a:rPr lang="de-DE" sz="2100" u="sng" dirty="0" err="1" smtClean="0">
                <a:latin typeface="Arial" pitchFamily="34" charset="0"/>
                <a:cs typeface="Arial" pitchFamily="34" charset="0"/>
              </a:rPr>
              <a:t>the</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conference</a:t>
            </a:r>
            <a:endParaRPr lang="de-DE" sz="2100" u="sng" dirty="0" smtClean="0">
              <a:latin typeface="Arial" pitchFamily="34" charset="0"/>
              <a:cs typeface="Arial" pitchFamily="34" charset="0"/>
            </a:endParaRPr>
          </a:p>
          <a:p>
            <a:pPr lvl="0" fontAlgn="base">
              <a:spcBef>
                <a:spcPct val="0"/>
              </a:spcBef>
              <a:spcAft>
                <a:spcPct val="0"/>
              </a:spcAft>
              <a:defRPr/>
            </a:pPr>
            <a:r>
              <a:rPr lang="de-DE" sz="2100" dirty="0" smtClean="0">
                <a:latin typeface="Arial" pitchFamily="34" charset="0"/>
                <a:cs typeface="Arial" pitchFamily="34" charset="0"/>
              </a:rPr>
              <a:t>(</a:t>
            </a:r>
            <a:r>
              <a:rPr lang="de-DE" sz="2100" dirty="0" err="1" smtClean="0">
                <a:latin typeface="Arial" pitchFamily="34" charset="0"/>
                <a:cs typeface="Arial" pitchFamily="34" charset="0"/>
              </a:rPr>
              <a:t>research</a:t>
            </a:r>
            <a:r>
              <a:rPr lang="de-DE" sz="2100" dirty="0">
                <a:latin typeface="Arial" pitchFamily="34" charset="0"/>
                <a:cs typeface="Arial" pitchFamily="34" charset="0"/>
              </a:rPr>
              <a:t> </a:t>
            </a:r>
            <a:r>
              <a:rPr lang="de-DE" sz="2100" dirty="0" err="1" smtClean="0">
                <a:latin typeface="Arial" pitchFamily="34" charset="0"/>
                <a:cs typeface="Arial" pitchFamily="34" charset="0"/>
              </a:rPr>
              <a:t>and</a:t>
            </a:r>
            <a:r>
              <a:rPr lang="de-DE" sz="2100" dirty="0" smtClean="0">
                <a:latin typeface="Arial" pitchFamily="34" charset="0"/>
                <a:cs typeface="Arial" pitchFamily="34" charset="0"/>
              </a:rPr>
              <a:t> also </a:t>
            </a:r>
            <a:r>
              <a:rPr lang="de-DE" sz="2100" dirty="0" err="1" smtClean="0">
                <a:latin typeface="Arial" pitchFamily="34" charset="0"/>
                <a:cs typeface="Arial" pitchFamily="34" charset="0"/>
              </a:rPr>
              <a:t>policy</a:t>
            </a:r>
            <a:r>
              <a:rPr lang="de-DE" sz="2100" dirty="0" smtClean="0">
                <a:latin typeface="Arial" pitchFamily="34" charset="0"/>
                <a:cs typeface="Arial" pitchFamily="34" charset="0"/>
              </a:rPr>
              <a:t> </a:t>
            </a:r>
            <a:r>
              <a:rPr lang="de-DE" sz="2100" dirty="0" err="1" smtClean="0">
                <a:latin typeface="Arial" pitchFamily="34" charset="0"/>
                <a:cs typeface="Arial" pitchFamily="34" charset="0"/>
              </a:rPr>
              <a:t>level</a:t>
            </a:r>
            <a:r>
              <a:rPr lang="de-DE" sz="2100" dirty="0" smtClean="0">
                <a:latin typeface="Arial" pitchFamily="34" charset="0"/>
                <a:cs typeface="Arial" pitchFamily="34" charset="0"/>
              </a:rPr>
              <a:t>)</a:t>
            </a:r>
          </a:p>
          <a:p>
            <a:pPr lvl="0">
              <a:defRPr/>
            </a:pPr>
            <a:r>
              <a:rPr lang="de-DE" sz="2100" dirty="0" smtClean="0">
                <a:latin typeface="Arial" pitchFamily="34" charset="0"/>
                <a:cs typeface="Arial" pitchFamily="34" charset="0"/>
              </a:rPr>
              <a:t>http</a:t>
            </a:r>
            <a:r>
              <a:rPr lang="de-DE" sz="2100" dirty="0">
                <a:latin typeface="Arial" pitchFamily="34" charset="0"/>
                <a:cs typeface="Arial" pitchFamily="34" charset="0"/>
              </a:rPr>
              <a:t>://www.jp-demographic.eu/news/jpi-mybl-conference/</a:t>
            </a:r>
          </a:p>
          <a:p>
            <a:pPr lvl="0" fontAlgn="base">
              <a:spcBef>
                <a:spcPct val="0"/>
              </a:spcBef>
              <a:spcAft>
                <a:spcPct val="0"/>
              </a:spcAft>
              <a:defRPr/>
            </a:pPr>
            <a:endParaRPr lang="en-US" sz="2100" b="1" u="sng" dirty="0" smtClean="0">
              <a:solidFill>
                <a:srgbClr val="1C75B7"/>
              </a:solidFill>
              <a:latin typeface="Arial" pitchFamily="34" charset="0"/>
              <a:cs typeface="Arial" pitchFamily="34" charset="0"/>
            </a:endParaRPr>
          </a:p>
          <a:p>
            <a:pPr lvl="0" fontAlgn="base">
              <a:spcBef>
                <a:spcPct val="0"/>
              </a:spcBef>
              <a:spcAft>
                <a:spcPct val="0"/>
              </a:spcAft>
              <a:defRPr/>
            </a:pPr>
            <a:r>
              <a:rPr lang="de-DE" sz="2100" u="sng" dirty="0" smtClean="0">
                <a:latin typeface="Arial" pitchFamily="34" charset="0"/>
                <a:cs typeface="Arial" pitchFamily="34" charset="0"/>
              </a:rPr>
              <a:t>Talk </a:t>
            </a:r>
            <a:r>
              <a:rPr lang="de-DE" sz="2100" u="sng" dirty="0" err="1" smtClean="0">
                <a:latin typeface="Arial" pitchFamily="34" charset="0"/>
                <a:cs typeface="Arial" pitchFamily="34" charset="0"/>
              </a:rPr>
              <a:t>to</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us</a:t>
            </a:r>
            <a:r>
              <a:rPr lang="de-DE" sz="2100" u="sng" dirty="0" smtClean="0">
                <a:latin typeface="Arial" pitchFamily="34" charset="0"/>
                <a:cs typeface="Arial" pitchFamily="34" charset="0"/>
              </a:rPr>
              <a:t> – </a:t>
            </a:r>
            <a:r>
              <a:rPr lang="de-DE" sz="2100" u="sng" dirty="0" err="1" smtClean="0">
                <a:latin typeface="Arial" pitchFamily="34" charset="0"/>
                <a:cs typeface="Arial" pitchFamily="34" charset="0"/>
              </a:rPr>
              <a:t>right</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here</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or</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with</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the</a:t>
            </a:r>
            <a:r>
              <a:rPr lang="de-DE" sz="2100" u="sng" dirty="0" smtClean="0">
                <a:latin typeface="Arial" pitchFamily="34" charset="0"/>
                <a:cs typeface="Arial" pitchFamily="34" charset="0"/>
              </a:rPr>
              <a:t> </a:t>
            </a:r>
            <a:r>
              <a:rPr lang="de-DE" sz="2100" u="sng" dirty="0" err="1" smtClean="0">
                <a:latin typeface="Arial" pitchFamily="34" charset="0"/>
                <a:cs typeface="Arial" pitchFamily="34" charset="0"/>
              </a:rPr>
              <a:t>secretariat</a:t>
            </a:r>
            <a:r>
              <a:rPr lang="de-DE" sz="2100" u="sng" dirty="0" smtClean="0">
                <a:latin typeface="Arial" pitchFamily="34" charset="0"/>
                <a:cs typeface="Arial" pitchFamily="34" charset="0"/>
              </a:rPr>
              <a:t>:</a:t>
            </a:r>
          </a:p>
          <a:p>
            <a:pPr lvl="0" fontAlgn="base">
              <a:spcBef>
                <a:spcPct val="0"/>
              </a:spcBef>
              <a:spcAft>
                <a:spcPct val="0"/>
              </a:spcAft>
              <a:defRPr/>
            </a:pPr>
            <a:r>
              <a:rPr lang="en-US" sz="1600" b="1" dirty="0" smtClean="0">
                <a:solidFill>
                  <a:srgbClr val="4A4A4C"/>
                </a:solidFill>
                <a:latin typeface="Arial" pitchFamily="34" charset="0"/>
                <a:cs typeface="Arial" pitchFamily="34" charset="0"/>
              </a:rPr>
              <a:t>JPI MYBL Secretariat 	             	J-AGE II / Work Package 3 					Alignment &amp; Monitoring of 					research programs and policy </a:t>
            </a:r>
            <a:r>
              <a:rPr lang="en-US" sz="1600" dirty="0">
                <a:solidFill>
                  <a:srgbClr val="4A4A4C"/>
                </a:solidFill>
                <a:latin typeface="Arial" pitchFamily="34" charset="0"/>
                <a:cs typeface="Arial" pitchFamily="34" charset="0"/>
              </a:rPr>
              <a:t/>
            </a:r>
            <a:br>
              <a:rPr lang="en-US" sz="1600" dirty="0">
                <a:solidFill>
                  <a:srgbClr val="4A4A4C"/>
                </a:solidFill>
                <a:latin typeface="Arial" pitchFamily="34" charset="0"/>
                <a:cs typeface="Arial" pitchFamily="34" charset="0"/>
              </a:rPr>
            </a:br>
            <a:r>
              <a:rPr lang="en-US" sz="1600" dirty="0" smtClean="0">
                <a:solidFill>
                  <a:srgbClr val="4A4A4C"/>
                </a:solidFill>
                <a:latin typeface="Arial" pitchFamily="34" charset="0"/>
                <a:cs typeface="Arial" pitchFamily="34" charset="0"/>
              </a:rPr>
              <a:t>Denice </a:t>
            </a:r>
            <a:r>
              <a:rPr lang="en-US" sz="1600" dirty="0">
                <a:solidFill>
                  <a:srgbClr val="4A4A4C"/>
                </a:solidFill>
                <a:latin typeface="Arial" pitchFamily="34" charset="0"/>
                <a:cs typeface="Arial" pitchFamily="34" charset="0"/>
              </a:rPr>
              <a:t>Moi Thuk </a:t>
            </a:r>
            <a:r>
              <a:rPr lang="en-US" sz="1600" dirty="0" smtClean="0">
                <a:solidFill>
                  <a:srgbClr val="4A4A4C"/>
                </a:solidFill>
                <a:latin typeface="Arial" pitchFamily="34" charset="0"/>
                <a:cs typeface="Arial" pitchFamily="34" charset="0"/>
              </a:rPr>
              <a:t>Shung		Annette Angermann	</a:t>
            </a:r>
            <a:r>
              <a:rPr lang="en-US" sz="1600" dirty="0">
                <a:solidFill>
                  <a:srgbClr val="4A4A4C"/>
                </a:solidFill>
                <a:latin typeface="Arial" pitchFamily="34" charset="0"/>
                <a:cs typeface="Arial" pitchFamily="34" charset="0"/>
              </a:rPr>
              <a:t/>
            </a:r>
            <a:br>
              <a:rPr lang="en-US" sz="1600" dirty="0">
                <a:solidFill>
                  <a:srgbClr val="4A4A4C"/>
                </a:solidFill>
                <a:latin typeface="Arial" pitchFamily="34" charset="0"/>
                <a:cs typeface="Arial" pitchFamily="34" charset="0"/>
              </a:rPr>
            </a:br>
            <a:r>
              <a:rPr lang="en-US" sz="1600" dirty="0" err="1" smtClean="0">
                <a:solidFill>
                  <a:srgbClr val="4A4A4C"/>
                </a:solidFill>
                <a:latin typeface="Arial" pitchFamily="34" charset="0"/>
                <a:cs typeface="Arial" pitchFamily="34" charset="0"/>
              </a:rPr>
              <a:t>ZonMw</a:t>
            </a:r>
            <a:r>
              <a:rPr lang="en-US" sz="1600" dirty="0" smtClean="0">
                <a:solidFill>
                  <a:srgbClr val="4A4A4C"/>
                </a:solidFill>
                <a:latin typeface="Arial" pitchFamily="34" charset="0"/>
                <a:cs typeface="Arial" pitchFamily="34" charset="0"/>
              </a:rPr>
              <a:t>				</a:t>
            </a:r>
            <a:r>
              <a:rPr lang="en-US" sz="1500" dirty="0" smtClean="0">
                <a:solidFill>
                  <a:srgbClr val="4A4A4C"/>
                </a:solidFill>
                <a:latin typeface="Arial" pitchFamily="34" charset="0"/>
                <a:cs typeface="Arial" pitchFamily="34" charset="0"/>
              </a:rPr>
              <a:t>VDI/VDE </a:t>
            </a:r>
            <a:r>
              <a:rPr lang="en-US" sz="1500" dirty="0" err="1" smtClean="0">
                <a:solidFill>
                  <a:srgbClr val="4A4A4C"/>
                </a:solidFill>
                <a:latin typeface="Arial" pitchFamily="34" charset="0"/>
                <a:cs typeface="Arial" pitchFamily="34" charset="0"/>
              </a:rPr>
              <a:t>Innovation+Technik</a:t>
            </a:r>
            <a:r>
              <a:rPr lang="en-US" sz="1500" dirty="0">
                <a:solidFill>
                  <a:srgbClr val="4A4A4C"/>
                </a:solidFill>
                <a:latin typeface="Arial" pitchFamily="34" charset="0"/>
                <a:cs typeface="Arial" pitchFamily="34" charset="0"/>
              </a:rPr>
              <a:t> </a:t>
            </a:r>
            <a:r>
              <a:rPr lang="en-US" sz="1500" dirty="0" smtClean="0">
                <a:solidFill>
                  <a:srgbClr val="4A4A4C"/>
                </a:solidFill>
                <a:latin typeface="Arial" pitchFamily="34" charset="0"/>
                <a:cs typeface="Arial" pitchFamily="34" charset="0"/>
              </a:rPr>
              <a:t>GmbH</a:t>
            </a:r>
            <a:r>
              <a:rPr lang="en-US" sz="1600" dirty="0">
                <a:solidFill>
                  <a:srgbClr val="4A4A4C"/>
                </a:solidFill>
                <a:latin typeface="Arial" pitchFamily="34" charset="0"/>
                <a:cs typeface="Arial" pitchFamily="34" charset="0"/>
              </a:rPr>
              <a:t/>
            </a:r>
            <a:br>
              <a:rPr lang="en-US" sz="1600" dirty="0">
                <a:solidFill>
                  <a:srgbClr val="4A4A4C"/>
                </a:solidFill>
                <a:latin typeface="Arial" pitchFamily="34" charset="0"/>
                <a:cs typeface="Arial" pitchFamily="34" charset="0"/>
              </a:rPr>
            </a:br>
            <a:r>
              <a:rPr lang="fi-FI" sz="1600" dirty="0">
                <a:solidFill>
                  <a:srgbClr val="4A4A4C"/>
                </a:solidFill>
                <a:latin typeface="Arial" pitchFamily="34" charset="0"/>
                <a:cs typeface="Arial" pitchFamily="34" charset="0"/>
              </a:rPr>
              <a:t>Laan van Nieuw Oost - Indië </a:t>
            </a:r>
            <a:r>
              <a:rPr lang="fi-FI" sz="1600" dirty="0" smtClean="0">
                <a:solidFill>
                  <a:srgbClr val="4A4A4C"/>
                </a:solidFill>
                <a:latin typeface="Arial" pitchFamily="34" charset="0"/>
                <a:cs typeface="Arial" pitchFamily="34" charset="0"/>
              </a:rPr>
              <a:t>334	Steinplatz 1 </a:t>
            </a:r>
          </a:p>
          <a:p>
            <a:pPr lvl="0">
              <a:defRPr/>
            </a:pPr>
            <a:r>
              <a:rPr lang="fi-FI" sz="1600" dirty="0" smtClean="0">
                <a:solidFill>
                  <a:srgbClr val="4A4A4C"/>
                </a:solidFill>
                <a:latin typeface="Arial" pitchFamily="34" charset="0"/>
                <a:cs typeface="Arial" pitchFamily="34" charset="0"/>
              </a:rPr>
              <a:t>2593 </a:t>
            </a:r>
            <a:r>
              <a:rPr lang="fi-FI" sz="1600" dirty="0">
                <a:solidFill>
                  <a:srgbClr val="4A4A4C"/>
                </a:solidFill>
                <a:latin typeface="Arial" pitchFamily="34" charset="0"/>
                <a:cs typeface="Arial" pitchFamily="34" charset="0"/>
              </a:rPr>
              <a:t>CE Den </a:t>
            </a:r>
            <a:r>
              <a:rPr lang="fi-FI" sz="1600" dirty="0" smtClean="0">
                <a:solidFill>
                  <a:srgbClr val="4A4A4C"/>
                </a:solidFill>
                <a:latin typeface="Arial" pitchFamily="34" charset="0"/>
                <a:cs typeface="Arial" pitchFamily="34" charset="0"/>
              </a:rPr>
              <a:t>Haag		</a:t>
            </a:r>
            <a:r>
              <a:rPr lang="fi-FI" sz="1600" dirty="0">
                <a:solidFill>
                  <a:srgbClr val="4A4A4C"/>
                </a:solidFill>
                <a:latin typeface="Arial" pitchFamily="34" charset="0"/>
                <a:cs typeface="Arial" pitchFamily="34" charset="0"/>
              </a:rPr>
              <a:t>	</a:t>
            </a:r>
            <a:r>
              <a:rPr lang="fi-FI" sz="1600" dirty="0" smtClean="0">
                <a:solidFill>
                  <a:srgbClr val="4A4A4C"/>
                </a:solidFill>
                <a:latin typeface="Arial" pitchFamily="34" charset="0"/>
                <a:cs typeface="Arial" pitchFamily="34" charset="0"/>
              </a:rPr>
              <a:t>10623 </a:t>
            </a:r>
            <a:r>
              <a:rPr lang="fi-FI" sz="1600" dirty="0">
                <a:solidFill>
                  <a:srgbClr val="4A4A4C"/>
                </a:solidFill>
                <a:latin typeface="Arial" pitchFamily="34" charset="0"/>
                <a:cs typeface="Arial" pitchFamily="34" charset="0"/>
              </a:rPr>
              <a:t>Berlin </a:t>
            </a:r>
            <a:endParaRPr lang="fi-FI" sz="1600" dirty="0" smtClean="0">
              <a:solidFill>
                <a:srgbClr val="4A4A4C"/>
              </a:solidFill>
              <a:latin typeface="Arial" pitchFamily="34" charset="0"/>
              <a:cs typeface="Arial" pitchFamily="34" charset="0"/>
            </a:endParaRPr>
          </a:p>
          <a:p>
            <a:pPr>
              <a:defRPr/>
            </a:pPr>
            <a:r>
              <a:rPr lang="fi-FI" sz="1600" dirty="0">
                <a:solidFill>
                  <a:srgbClr val="4A4A4C"/>
                </a:solidFill>
                <a:latin typeface="Arial" pitchFamily="34" charset="0"/>
                <a:cs typeface="Arial" pitchFamily="34" charset="0"/>
              </a:rPr>
              <a:t>Netherlands			Germany</a:t>
            </a:r>
          </a:p>
          <a:p>
            <a:pPr lvl="0" fontAlgn="base">
              <a:spcBef>
                <a:spcPct val="0"/>
              </a:spcBef>
              <a:spcAft>
                <a:spcPct val="0"/>
              </a:spcAft>
              <a:defRPr/>
            </a:pPr>
            <a:r>
              <a:rPr lang="fi-FI" sz="1600" u="sng" dirty="0" smtClean="0">
                <a:solidFill>
                  <a:srgbClr val="1C75B7"/>
                </a:solidFill>
                <a:latin typeface="Arial" pitchFamily="34" charset="0"/>
                <a:cs typeface="Arial" pitchFamily="34" charset="0"/>
                <a:hlinkClick r:id="rId3"/>
              </a:rPr>
              <a:t>jpimybl@zonmw.nl</a:t>
            </a:r>
            <a:r>
              <a:rPr lang="fi-FI" sz="1600" dirty="0" smtClean="0">
                <a:solidFill>
                  <a:srgbClr val="1C75B7"/>
                </a:solidFill>
                <a:latin typeface="Arial" pitchFamily="34" charset="0"/>
                <a:cs typeface="Arial" pitchFamily="34" charset="0"/>
              </a:rPr>
              <a:t>			</a:t>
            </a:r>
            <a:r>
              <a:rPr lang="fi-FI" sz="1600" u="sng" dirty="0">
                <a:solidFill>
                  <a:srgbClr val="1C75B7"/>
                </a:solidFill>
                <a:latin typeface="Arial" pitchFamily="34" charset="0"/>
                <a:cs typeface="Arial" pitchFamily="34" charset="0"/>
              </a:rPr>
              <a:t>annette.angermann@vdivde-it.de</a:t>
            </a:r>
          </a:p>
          <a:p>
            <a:pPr lvl="0" fontAlgn="base">
              <a:spcBef>
                <a:spcPct val="0"/>
              </a:spcBef>
              <a:spcAft>
                <a:spcPct val="0"/>
              </a:spcAft>
              <a:defRPr/>
            </a:pPr>
            <a:endParaRPr lang="fi-FI" sz="1900" b="1" u="sng" dirty="0" smtClean="0">
              <a:solidFill>
                <a:srgbClr val="1C75B7"/>
              </a:solidFill>
              <a:latin typeface="Arial" pitchFamily="34" charset="0"/>
              <a:cs typeface="Arial" pitchFamily="34" charset="0"/>
            </a:endParaRPr>
          </a:p>
        </p:txBody>
      </p:sp>
      <p:sp>
        <p:nvSpPr>
          <p:cNvPr id="6" name="Titel 1"/>
          <p:cNvSpPr txBox="1">
            <a:spLocks/>
          </p:cNvSpPr>
          <p:nvPr/>
        </p:nvSpPr>
        <p:spPr bwMode="auto">
          <a:xfrm>
            <a:off x="1054184" y="-232360"/>
            <a:ext cx="828092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nl-NL" kern="0" dirty="0" smtClean="0"/>
              <a:t>Potential Modes of participation (I) </a:t>
            </a:r>
            <a:br>
              <a:rPr lang="nl-NL" kern="0" dirty="0" smtClean="0"/>
            </a:br>
            <a:r>
              <a:rPr lang="nl-NL" kern="0" dirty="0" smtClean="0"/>
              <a:t>– Get in touch and explore ....</a:t>
            </a:r>
            <a:endParaRPr lang="en-GB" kern="0" dirty="0"/>
          </a:p>
        </p:txBody>
      </p:sp>
    </p:spTree>
    <p:extLst>
      <p:ext uri="{BB962C8B-B14F-4D97-AF65-F5344CB8AC3E}">
        <p14:creationId xmlns:p14="http://schemas.microsoft.com/office/powerpoint/2010/main" val="3234253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3356992"/>
            <a:ext cx="7416824" cy="1143000"/>
          </a:xfrm>
        </p:spPr>
        <p:txBody>
          <a:bodyPr/>
          <a:lstStyle/>
          <a:p>
            <a:r>
              <a:rPr lang="en-GB" dirty="0" smtClean="0"/>
              <a:t>Thank you!</a:t>
            </a:r>
            <a:br>
              <a:rPr lang="en-GB" dirty="0" smtClean="0"/>
            </a:br>
            <a:r>
              <a:rPr lang="en-GB" dirty="0"/>
              <a:t/>
            </a:r>
            <a:br>
              <a:rPr lang="en-GB" dirty="0"/>
            </a:br>
            <a:r>
              <a:rPr lang="en-GB" dirty="0" smtClean="0"/>
              <a:t>Peter Hahn</a:t>
            </a:r>
            <a:br>
              <a:rPr lang="en-GB" dirty="0" smtClean="0"/>
            </a:br>
            <a:r>
              <a:rPr lang="en-GB" dirty="0" smtClean="0"/>
              <a:t>International Technology Cooperation</a:t>
            </a:r>
            <a:br>
              <a:rPr lang="en-GB" dirty="0" smtClean="0"/>
            </a:br>
            <a:r>
              <a:rPr lang="en-GB" dirty="0" smtClean="0"/>
              <a:t>VDI/VDE IT GmbH</a:t>
            </a:r>
            <a:r>
              <a:rPr lang="en-GB" smtClean="0"/>
              <a:t/>
            </a:r>
            <a:br>
              <a:rPr lang="en-GB" smtClean="0"/>
            </a:br>
            <a:r>
              <a:rPr lang="en-GB" smtClean="0"/>
              <a:t>www.vdivde-it.de</a:t>
            </a:r>
            <a:r>
              <a:rPr lang="en-GB" dirty="0" smtClean="0"/>
              <a:t/>
            </a:r>
            <a:br>
              <a:rPr lang="en-GB" dirty="0" smtClean="0"/>
            </a:br>
            <a:r>
              <a:rPr lang="en-GB" dirty="0" smtClean="0">
                <a:hlinkClick r:id="rId3"/>
              </a:rPr>
              <a:t>peter.hahn@vdivde-it.de</a:t>
            </a:r>
            <a:r>
              <a:rPr lang="en-GB" dirty="0" smtClean="0"/>
              <a:t/>
            </a:r>
            <a:br>
              <a:rPr lang="en-GB" dirty="0" smtClean="0"/>
            </a:br>
            <a:r>
              <a:rPr lang="en-GB" dirty="0" smtClean="0"/>
              <a:t>+49 30 310078 276</a:t>
            </a:r>
            <a:br>
              <a:rPr lang="en-GB" dirty="0" smtClean="0"/>
            </a:br>
            <a:r>
              <a:rPr lang="en-GB" dirty="0" smtClean="0"/>
              <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32911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What is Joint Programming?</a:t>
            </a:r>
            <a:endParaRPr lang="en-GB" dirty="0"/>
          </a:p>
        </p:txBody>
      </p:sp>
      <p:sp>
        <p:nvSpPr>
          <p:cNvPr id="21" name="Inhaltsplatzhalter 2"/>
          <p:cNvSpPr>
            <a:spLocks noGrp="1"/>
          </p:cNvSpPr>
          <p:nvPr>
            <p:ph idx="4294967295"/>
          </p:nvPr>
        </p:nvSpPr>
        <p:spPr>
          <a:xfrm>
            <a:off x="971600" y="1143000"/>
            <a:ext cx="7380436" cy="4537075"/>
          </a:xfrm>
        </p:spPr>
        <p:txBody>
          <a:bodyPr/>
          <a:lstStyle/>
          <a:p>
            <a:pPr marL="457200" lvl="2" indent="-457200">
              <a:buFont typeface="+mj-lt"/>
              <a:buAutoNum type="arabicPeriod"/>
            </a:pPr>
            <a:r>
              <a:rPr lang="en-US" sz="2100" b="1" dirty="0">
                <a:solidFill>
                  <a:srgbClr val="1C75B7"/>
                </a:solidFill>
              </a:rPr>
              <a:t> </a:t>
            </a:r>
            <a:r>
              <a:rPr lang="en-US" sz="2100" dirty="0" smtClean="0"/>
              <a:t>Europe faces </a:t>
            </a:r>
            <a:r>
              <a:rPr lang="en-US" sz="2100" b="1" dirty="0">
                <a:solidFill>
                  <a:srgbClr val="1C75B7"/>
                </a:solidFill>
              </a:rPr>
              <a:t>societal challenges </a:t>
            </a:r>
            <a:r>
              <a:rPr lang="en-US" sz="2100" dirty="0"/>
              <a:t>which </a:t>
            </a:r>
            <a:r>
              <a:rPr lang="en-US" sz="2100" dirty="0" smtClean="0"/>
              <a:t>single Member States are not capable </a:t>
            </a:r>
            <a:r>
              <a:rPr lang="en-US" sz="2100" dirty="0"/>
              <a:t>of resolving </a:t>
            </a:r>
            <a:r>
              <a:rPr lang="en-US" sz="2100" dirty="0" smtClean="0"/>
              <a:t>alone: climate </a:t>
            </a:r>
            <a:r>
              <a:rPr lang="en-US" sz="2100" dirty="0"/>
              <a:t>change</a:t>
            </a:r>
            <a:r>
              <a:rPr lang="en-US" sz="2100" dirty="0" smtClean="0"/>
              <a:t>, energy, </a:t>
            </a:r>
            <a:r>
              <a:rPr lang="en-US" sz="2100" dirty="0"/>
              <a:t>population ageing, </a:t>
            </a:r>
            <a:r>
              <a:rPr lang="en-US" sz="2100" dirty="0" smtClean="0"/>
              <a:t>…</a:t>
            </a:r>
          </a:p>
          <a:p>
            <a:pPr marL="457200" lvl="2" indent="-457200">
              <a:buFont typeface="+mj-lt"/>
              <a:buAutoNum type="arabicPeriod"/>
            </a:pPr>
            <a:r>
              <a:rPr lang="en-US" sz="2100" dirty="0" smtClean="0"/>
              <a:t>Europe </a:t>
            </a:r>
            <a:r>
              <a:rPr lang="en-US" sz="2100" dirty="0"/>
              <a:t>needs to elaborate a </a:t>
            </a:r>
            <a:r>
              <a:rPr lang="en-US" sz="2100" dirty="0" smtClean="0"/>
              <a:t>better </a:t>
            </a:r>
            <a:r>
              <a:rPr lang="en-US" sz="2100" b="1" dirty="0">
                <a:solidFill>
                  <a:srgbClr val="1C75B7"/>
                </a:solidFill>
              </a:rPr>
              <a:t>coordinated</a:t>
            </a:r>
            <a:r>
              <a:rPr lang="en-US" sz="2100" dirty="0" smtClean="0"/>
              <a:t> and </a:t>
            </a:r>
            <a:r>
              <a:rPr lang="en-US" sz="2100" dirty="0"/>
              <a:t>more </a:t>
            </a:r>
            <a:r>
              <a:rPr lang="en-US" sz="2100" b="1" dirty="0">
                <a:solidFill>
                  <a:srgbClr val="1C75B7"/>
                </a:solidFill>
              </a:rPr>
              <a:t>coherent</a:t>
            </a:r>
            <a:r>
              <a:rPr lang="en-US" sz="2100" dirty="0"/>
              <a:t> </a:t>
            </a:r>
            <a:r>
              <a:rPr lang="en-US" sz="2100" dirty="0" smtClean="0"/>
              <a:t> </a:t>
            </a:r>
            <a:r>
              <a:rPr lang="en-US" sz="2100" b="1" dirty="0" smtClean="0">
                <a:solidFill>
                  <a:srgbClr val="1C75B7"/>
                </a:solidFill>
              </a:rPr>
              <a:t>response</a:t>
            </a:r>
            <a:r>
              <a:rPr lang="en-US" sz="2100" dirty="0" smtClean="0"/>
              <a:t>. There is a need </a:t>
            </a:r>
            <a:r>
              <a:rPr lang="en-US" sz="2100" dirty="0"/>
              <a:t>for a </a:t>
            </a:r>
            <a:r>
              <a:rPr lang="en-US" sz="2100" dirty="0" smtClean="0"/>
              <a:t>more </a:t>
            </a:r>
            <a:r>
              <a:rPr lang="en-US" sz="2100" dirty="0"/>
              <a:t>strategic </a:t>
            </a:r>
            <a:r>
              <a:rPr lang="en-US" sz="2100" dirty="0" smtClean="0"/>
              <a:t>approach additional  to </a:t>
            </a:r>
            <a:r>
              <a:rPr lang="en-US" sz="2100" dirty="0"/>
              <a:t>existing </a:t>
            </a:r>
            <a:r>
              <a:rPr lang="en-US" sz="2100" dirty="0" smtClean="0"/>
              <a:t>initiatives.</a:t>
            </a:r>
            <a:endParaRPr lang="en-US" sz="2100" dirty="0"/>
          </a:p>
          <a:p>
            <a:pPr marL="457200" lvl="2" indent="-457200">
              <a:buFont typeface="+mj-lt"/>
              <a:buAutoNum type="arabicPeriod"/>
            </a:pPr>
            <a:r>
              <a:rPr lang="en-US" sz="2100" dirty="0" smtClean="0"/>
              <a:t>Objective</a:t>
            </a:r>
            <a:r>
              <a:rPr lang="en-US" sz="2100" dirty="0"/>
              <a:t>: </a:t>
            </a:r>
            <a:r>
              <a:rPr lang="en-US" sz="2100" dirty="0" smtClean="0"/>
              <a:t>increase </a:t>
            </a:r>
            <a:r>
              <a:rPr lang="en-US" sz="2100" b="1" dirty="0">
                <a:solidFill>
                  <a:srgbClr val="1C75B7"/>
                </a:solidFill>
              </a:rPr>
              <a:t>efficiency</a:t>
            </a:r>
            <a:r>
              <a:rPr lang="en-US" sz="2100" dirty="0" smtClean="0"/>
              <a:t> </a:t>
            </a:r>
            <a:r>
              <a:rPr lang="en-US" sz="2100" dirty="0"/>
              <a:t>and </a:t>
            </a:r>
            <a:r>
              <a:rPr lang="en-US" sz="2100" b="1" dirty="0">
                <a:solidFill>
                  <a:srgbClr val="1C75B7"/>
                </a:solidFill>
              </a:rPr>
              <a:t>effectiveness</a:t>
            </a:r>
            <a:r>
              <a:rPr lang="en-US" sz="2100" dirty="0" smtClean="0"/>
              <a:t> </a:t>
            </a:r>
            <a:r>
              <a:rPr lang="en-US" sz="2100" dirty="0"/>
              <a:t>of </a:t>
            </a:r>
            <a:r>
              <a:rPr lang="en-US" sz="2100" dirty="0" smtClean="0"/>
              <a:t>public R&amp;D funding </a:t>
            </a:r>
            <a:r>
              <a:rPr lang="en-US" sz="2100" dirty="0"/>
              <a:t>in Europe.</a:t>
            </a:r>
          </a:p>
        </p:txBody>
      </p:sp>
      <p:sp>
        <p:nvSpPr>
          <p:cNvPr id="23" name="Text Box 4"/>
          <p:cNvSpPr txBox="1">
            <a:spLocks noChangeArrowheads="1"/>
          </p:cNvSpPr>
          <p:nvPr/>
        </p:nvSpPr>
        <p:spPr bwMode="auto">
          <a:xfrm>
            <a:off x="438150" y="6135687"/>
            <a:ext cx="82153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i-FI" sz="1000" dirty="0">
                <a:solidFill>
                  <a:srgbClr val="4A4A4C"/>
                </a:solidFill>
                <a:latin typeface="Arial" pitchFamily="34" charset="0"/>
                <a:cs typeface="Arial" pitchFamily="34" charset="0"/>
              </a:rPr>
              <a:t>Council Conclusion from 3 Dec 2008 concerning Joint Programming of Research in </a:t>
            </a:r>
            <a:r>
              <a:rPr lang="en-US" altLang="fi-FI" sz="1000" dirty="0" smtClean="0">
                <a:solidFill>
                  <a:srgbClr val="4A4A4C"/>
                </a:solidFill>
                <a:latin typeface="Arial" pitchFamily="34" charset="0"/>
                <a:cs typeface="Arial" pitchFamily="34" charset="0"/>
              </a:rPr>
              <a:t>Europe in </a:t>
            </a:r>
            <a:r>
              <a:rPr lang="en-US" altLang="fi-FI" sz="1000" dirty="0">
                <a:solidFill>
                  <a:srgbClr val="4A4A4C"/>
                </a:solidFill>
                <a:latin typeface="Arial" pitchFamily="34" charset="0"/>
                <a:cs typeface="Arial" pitchFamily="34" charset="0"/>
              </a:rPr>
              <a:t>Response to Major Societal Challenges</a:t>
            </a:r>
            <a:endParaRPr lang="de-DE" altLang="fi-FI" sz="1000" dirty="0">
              <a:solidFill>
                <a:srgbClr val="4A4A4C"/>
              </a:solidFill>
              <a:latin typeface="Arial" pitchFamily="34" charset="0"/>
              <a:cs typeface="Arial" pitchFamily="34" charset="0"/>
            </a:endParaRPr>
          </a:p>
        </p:txBody>
      </p:sp>
    </p:spTree>
    <p:extLst>
      <p:ext uri="{BB962C8B-B14F-4D97-AF65-F5344CB8AC3E}">
        <p14:creationId xmlns:p14="http://schemas.microsoft.com/office/powerpoint/2010/main" val="345319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Current organisational development:</a:t>
            </a:r>
            <a:endParaRPr lang="fi-FI" dirty="0"/>
          </a:p>
        </p:txBody>
      </p:sp>
      <p:sp>
        <p:nvSpPr>
          <p:cNvPr id="3" name="Content Placeholder 2"/>
          <p:cNvSpPr>
            <a:spLocks noGrp="1"/>
          </p:cNvSpPr>
          <p:nvPr>
            <p:ph idx="4294967295"/>
          </p:nvPr>
        </p:nvSpPr>
        <p:spPr>
          <a:xfrm>
            <a:off x="827584" y="836712"/>
            <a:ext cx="7560840" cy="4968552"/>
          </a:xfrm>
        </p:spPr>
        <p:txBody>
          <a:bodyPr/>
          <a:lstStyle/>
          <a:p>
            <a:pPr marL="0" indent="0" algn="ctr">
              <a:spcBef>
                <a:spcPts val="1200"/>
              </a:spcBef>
              <a:buClr>
                <a:srgbClr val="1C75B7"/>
              </a:buClr>
              <a:buSzPct val="140000"/>
              <a:buNone/>
            </a:pPr>
            <a:endParaRPr lang="en-US" sz="200" b="1" dirty="0" smtClean="0"/>
          </a:p>
          <a:p>
            <a:pPr marL="0" indent="0" algn="ctr">
              <a:spcBef>
                <a:spcPts val="1200"/>
              </a:spcBef>
              <a:buClr>
                <a:srgbClr val="1C75B7"/>
              </a:buClr>
              <a:buSzPct val="140000"/>
              <a:buNone/>
            </a:pPr>
            <a:r>
              <a:rPr lang="fi-FI" sz="2200" b="1" dirty="0"/>
              <a:t>From Alignment to </a:t>
            </a:r>
            <a:r>
              <a:rPr lang="fi-FI" sz="2200" b="1" dirty="0" smtClean="0"/>
              <a:t>Collaboration</a:t>
            </a:r>
            <a:endParaRPr lang="fi-FI" sz="2200" b="1" dirty="0"/>
          </a:p>
          <a:p>
            <a:pPr marL="0" indent="0" algn="ctr">
              <a:spcBef>
                <a:spcPts val="1200"/>
              </a:spcBef>
              <a:buClr>
                <a:srgbClr val="1C75B7"/>
              </a:buClr>
              <a:buSzPct val="140000"/>
              <a:buNone/>
            </a:pPr>
            <a:r>
              <a:rPr lang="en-US" sz="2200" b="1" dirty="0" smtClean="0"/>
              <a:t>Joint Conference of AAL / COST / MYBL  </a:t>
            </a:r>
          </a:p>
          <a:p>
            <a:pPr marL="0" indent="0" algn="ctr">
              <a:spcBef>
                <a:spcPts val="1200"/>
              </a:spcBef>
              <a:buClr>
                <a:srgbClr val="1C75B7"/>
              </a:buClr>
              <a:buSzPct val="140000"/>
              <a:buNone/>
            </a:pPr>
            <a:r>
              <a:rPr lang="en-US" sz="1600" b="1" dirty="0" smtClean="0"/>
              <a:t>Scheduled for February 2017 in Brussels </a:t>
            </a:r>
          </a:p>
          <a:p>
            <a:pPr>
              <a:spcBef>
                <a:spcPts val="1200"/>
              </a:spcBef>
              <a:buClr>
                <a:srgbClr val="1C75B7"/>
              </a:buClr>
              <a:buSzPct val="140000"/>
              <a:buFont typeface="Arial" panose="020B0604020202020204" pitchFamily="34" charset="0"/>
              <a:buChar char="•"/>
            </a:pPr>
            <a:r>
              <a:rPr lang="en-US" sz="1700" dirty="0" smtClean="0"/>
              <a:t>as JPI MYBL and AAL (Active Assisted Living Programme) are working in the </a:t>
            </a:r>
            <a:r>
              <a:rPr lang="en-US" sz="1700" b="1" dirty="0" smtClean="0"/>
              <a:t>same domain, but focusing on different aspects</a:t>
            </a:r>
            <a:r>
              <a:rPr lang="en-US" sz="1700" dirty="0" smtClean="0"/>
              <a:t>, it makes sense to collaborate and to bring the research communities of both initiatives together</a:t>
            </a:r>
          </a:p>
          <a:p>
            <a:pPr>
              <a:spcBef>
                <a:spcPts val="1200"/>
              </a:spcBef>
              <a:buClr>
                <a:srgbClr val="1C75B7"/>
              </a:buClr>
              <a:buSzPct val="140000"/>
              <a:buFont typeface="Arial" panose="020B0604020202020204" pitchFamily="34" charset="0"/>
              <a:buChar char="•"/>
            </a:pPr>
            <a:r>
              <a:rPr lang="en-US" sz="1700" dirty="0" smtClean="0"/>
              <a:t>the </a:t>
            </a:r>
            <a:r>
              <a:rPr lang="en-US" sz="1700" b="1" dirty="0" smtClean="0"/>
              <a:t>COST </a:t>
            </a:r>
            <a:r>
              <a:rPr lang="en-US" sz="1700" dirty="0" smtClean="0"/>
              <a:t>(European Cooperation in Science and Technology) </a:t>
            </a:r>
            <a:r>
              <a:rPr lang="en-US" sz="1700" b="1" dirty="0" smtClean="0"/>
              <a:t>mechanism is ideal to initiate scientific collaboration between research communities &amp; to advance the efforts of demography related research in both AAL and JPI MYBL </a:t>
            </a:r>
          </a:p>
          <a:p>
            <a:pPr>
              <a:spcBef>
                <a:spcPts val="1200"/>
              </a:spcBef>
              <a:buClr>
                <a:srgbClr val="1C75B7"/>
              </a:buClr>
              <a:buSzPct val="140000"/>
              <a:buFont typeface="Arial" panose="020B0604020202020204" pitchFamily="34" charset="0"/>
              <a:buChar char="•"/>
            </a:pPr>
            <a:r>
              <a:rPr lang="en-US" sz="1700" dirty="0"/>
              <a:t>i</a:t>
            </a:r>
            <a:r>
              <a:rPr lang="en-US" sz="1700" dirty="0" smtClean="0"/>
              <a:t>nforming researchers present about objectives of AAL &amp; JPI MYBL </a:t>
            </a:r>
            <a:r>
              <a:rPr lang="en-US" sz="1700" dirty="0" err="1" smtClean="0"/>
              <a:t>programme</a:t>
            </a:r>
            <a:r>
              <a:rPr lang="en-US" sz="1700" dirty="0" smtClean="0"/>
              <a:t> and support COST offers-&gt; to </a:t>
            </a:r>
            <a:r>
              <a:rPr lang="en-US" sz="1700" b="1" dirty="0" smtClean="0"/>
              <a:t>create a better understanding of common ground between AAL, COST and MYBL</a:t>
            </a:r>
            <a:r>
              <a:rPr lang="en-US" sz="1700" dirty="0" smtClean="0"/>
              <a:t> </a:t>
            </a:r>
          </a:p>
          <a:p>
            <a:pPr>
              <a:spcBef>
                <a:spcPts val="1200"/>
              </a:spcBef>
              <a:buClr>
                <a:srgbClr val="1C75B7"/>
              </a:buClr>
              <a:buSzPct val="140000"/>
              <a:buFont typeface="Arial" panose="020B0604020202020204" pitchFamily="34" charset="0"/>
              <a:buChar char="•"/>
            </a:pPr>
            <a:r>
              <a:rPr lang="en-US" sz="1700" dirty="0" smtClean="0"/>
              <a:t>Participation by invitation only. For more information please contact the JPI MYBL Secretariat. </a:t>
            </a:r>
          </a:p>
          <a:p>
            <a:pPr>
              <a:spcBef>
                <a:spcPts val="1200"/>
              </a:spcBef>
              <a:buClr>
                <a:srgbClr val="1C75B7"/>
              </a:buClr>
              <a:buSzPct val="140000"/>
              <a:buFont typeface="Arial" panose="020B0604020202020204" pitchFamily="34" charset="0"/>
              <a:buChar char="•"/>
            </a:pPr>
            <a:endParaRPr lang="en-US" sz="1600" dirty="0"/>
          </a:p>
          <a:p>
            <a:pPr marL="0" indent="0">
              <a:spcBef>
                <a:spcPts val="1200"/>
              </a:spcBef>
              <a:buClr>
                <a:srgbClr val="1C75B7"/>
              </a:buClr>
              <a:buSzPct val="140000"/>
              <a:buNone/>
            </a:pPr>
            <a:endParaRPr lang="en-US" sz="1600" dirty="0" smtClean="0"/>
          </a:p>
          <a:p>
            <a:pPr>
              <a:spcBef>
                <a:spcPts val="1200"/>
              </a:spcBef>
              <a:buClr>
                <a:srgbClr val="1C75B7"/>
              </a:buClr>
              <a:buSzPct val="140000"/>
              <a:buFontTx/>
              <a:buChar char="-"/>
            </a:pPr>
            <a:endParaRPr lang="en-US" sz="1600" dirty="0" smtClean="0"/>
          </a:p>
          <a:p>
            <a:pPr marL="457200" lvl="1" indent="0">
              <a:spcBef>
                <a:spcPts val="1200"/>
              </a:spcBef>
              <a:buClr>
                <a:srgbClr val="1C75B7"/>
              </a:buClr>
              <a:buSzPct val="140000"/>
              <a:buNone/>
            </a:pPr>
            <a:endParaRPr lang="en-US" sz="1300" dirty="0"/>
          </a:p>
        </p:txBody>
      </p:sp>
    </p:spTree>
    <p:extLst>
      <p:ext uri="{BB962C8B-B14F-4D97-AF65-F5344CB8AC3E}">
        <p14:creationId xmlns:p14="http://schemas.microsoft.com/office/powerpoint/2010/main" val="4254803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Strategic Research Agenda</a:t>
            </a:r>
            <a:endParaRPr lang="en-GB" dirty="0"/>
          </a:p>
        </p:txBody>
      </p:sp>
      <p:sp>
        <p:nvSpPr>
          <p:cNvPr id="5" name="Inhaltsplatzhalter 2"/>
          <p:cNvSpPr>
            <a:spLocks noGrp="1"/>
          </p:cNvSpPr>
          <p:nvPr>
            <p:ph idx="4294967295"/>
          </p:nvPr>
        </p:nvSpPr>
        <p:spPr>
          <a:xfrm>
            <a:off x="827584" y="1143000"/>
            <a:ext cx="4258828" cy="4518248"/>
          </a:xfrm>
        </p:spPr>
        <p:txBody>
          <a:bodyPr/>
          <a:lstStyle/>
          <a:p>
            <a:pPr marL="0" lvl="2" indent="0">
              <a:buNone/>
            </a:pPr>
            <a:r>
              <a:rPr lang="en-US" sz="2100" b="1" dirty="0" smtClean="0">
                <a:solidFill>
                  <a:srgbClr val="1C75B7"/>
                </a:solidFill>
              </a:rPr>
              <a:t>11 Research Topics</a:t>
            </a:r>
          </a:p>
          <a:p>
            <a:pPr marL="914400" lvl="3" indent="-457200"/>
            <a:r>
              <a:rPr lang="en-US" sz="1800" dirty="0" smtClean="0"/>
              <a:t>Quality </a:t>
            </a:r>
            <a:r>
              <a:rPr lang="en-US" sz="1800" dirty="0"/>
              <a:t>of life, wellbeing and health </a:t>
            </a:r>
          </a:p>
          <a:p>
            <a:pPr marL="914400" lvl="3" indent="-457200"/>
            <a:r>
              <a:rPr lang="en-US" sz="1800" dirty="0"/>
              <a:t>Learning for later life </a:t>
            </a:r>
          </a:p>
          <a:p>
            <a:pPr marL="914400" lvl="3" indent="-457200"/>
            <a:r>
              <a:rPr lang="en-US" sz="1800" dirty="0"/>
              <a:t>Social and economic production </a:t>
            </a:r>
          </a:p>
          <a:p>
            <a:pPr marL="914400" lvl="3" indent="-457200"/>
            <a:r>
              <a:rPr lang="en-US" sz="1800" dirty="0"/>
              <a:t>Participation </a:t>
            </a:r>
          </a:p>
          <a:p>
            <a:pPr marL="914400" lvl="3" indent="-457200"/>
            <a:r>
              <a:rPr lang="en-US" sz="1800" dirty="0"/>
              <a:t>Ageing and place </a:t>
            </a:r>
          </a:p>
          <a:p>
            <a:pPr marL="914400" lvl="3" indent="-457200"/>
            <a:r>
              <a:rPr lang="en-US" sz="1800" dirty="0"/>
              <a:t>A new </a:t>
            </a:r>
            <a:r>
              <a:rPr lang="en-US" sz="1800" dirty="0" err="1"/>
              <a:t>labour</a:t>
            </a:r>
            <a:r>
              <a:rPr lang="en-US" sz="1800" dirty="0"/>
              <a:t> market </a:t>
            </a:r>
          </a:p>
          <a:p>
            <a:pPr marL="914400" lvl="3" indent="-457200"/>
            <a:r>
              <a:rPr lang="en-US" sz="1800" dirty="0"/>
              <a:t>Integrating policy </a:t>
            </a:r>
          </a:p>
          <a:p>
            <a:pPr marL="914400" lvl="3" indent="-457200"/>
            <a:r>
              <a:rPr lang="en-US" sz="1800" dirty="0"/>
              <a:t>Inclusion and equity </a:t>
            </a:r>
          </a:p>
          <a:p>
            <a:pPr marL="914400" lvl="3" indent="-457200"/>
            <a:r>
              <a:rPr lang="en-US" sz="1800" dirty="0"/>
              <a:t>Welfare models </a:t>
            </a:r>
          </a:p>
          <a:p>
            <a:pPr marL="914400" lvl="3" indent="-457200"/>
            <a:r>
              <a:rPr lang="en-US" sz="1800" dirty="0"/>
              <a:t>Technology for living </a:t>
            </a:r>
          </a:p>
          <a:p>
            <a:pPr marL="914400" lvl="3" indent="-457200"/>
            <a:r>
              <a:rPr lang="en-US" sz="1800" dirty="0"/>
              <a:t>Research infrastructure</a:t>
            </a:r>
          </a:p>
          <a:p>
            <a:pPr marL="914400" lvl="3" indent="-457200"/>
            <a:endParaRPr lang="en-US" sz="1700" b="1" dirty="0" err="1" smtClean="0">
              <a:solidFill>
                <a:srgbClr val="1C75B7"/>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6036" y="1143000"/>
            <a:ext cx="3267256" cy="441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421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Implementation</a:t>
            </a:r>
            <a:endParaRPr lang="fi-FI" dirty="0"/>
          </a:p>
        </p:txBody>
      </p:sp>
      <p:sp>
        <p:nvSpPr>
          <p:cNvPr id="3" name="Content Placeholder 2"/>
          <p:cNvSpPr>
            <a:spLocks noGrp="1"/>
          </p:cNvSpPr>
          <p:nvPr>
            <p:ph idx="4294967295"/>
          </p:nvPr>
        </p:nvSpPr>
        <p:spPr>
          <a:xfrm>
            <a:off x="755576" y="1048018"/>
            <a:ext cx="4464496" cy="3921125"/>
          </a:xfrm>
        </p:spPr>
        <p:txBody>
          <a:bodyPr/>
          <a:lstStyle/>
          <a:p>
            <a:pPr>
              <a:spcBef>
                <a:spcPts val="1200"/>
              </a:spcBef>
              <a:buClr>
                <a:srgbClr val="1C75B7"/>
              </a:buClr>
              <a:buSzPct val="140000"/>
            </a:pPr>
            <a:r>
              <a:rPr lang="de-DE" sz="2100" b="1" dirty="0">
                <a:solidFill>
                  <a:srgbClr val="1C75B7"/>
                </a:solidFill>
              </a:rPr>
              <a:t>Fast Track </a:t>
            </a:r>
            <a:r>
              <a:rPr lang="de-DE" sz="2100" b="1" dirty="0" err="1" smtClean="0">
                <a:solidFill>
                  <a:srgbClr val="1C75B7"/>
                </a:solidFill>
              </a:rPr>
              <a:t>Activity</a:t>
            </a:r>
            <a:r>
              <a:rPr lang="de-DE" sz="2100" b="1" dirty="0" smtClean="0">
                <a:solidFill>
                  <a:srgbClr val="1C75B7"/>
                </a:solidFill>
              </a:rPr>
              <a:t> 2013</a:t>
            </a:r>
            <a:r>
              <a:rPr lang="de-DE" sz="1700" dirty="0" smtClean="0"/>
              <a:t> </a:t>
            </a:r>
            <a:br>
              <a:rPr lang="de-DE" sz="1700" dirty="0" smtClean="0"/>
            </a:br>
            <a:r>
              <a:rPr lang="de-DE" sz="1700" dirty="0" smtClean="0"/>
              <a:t/>
            </a:r>
            <a:br>
              <a:rPr lang="de-DE" sz="1700" dirty="0" smtClean="0"/>
            </a:br>
            <a:r>
              <a:rPr lang="de-DE" sz="1700" dirty="0" smtClean="0"/>
              <a:t>Data Mapping </a:t>
            </a:r>
            <a:r>
              <a:rPr lang="de-DE" sz="1700" b="1" u="sng" dirty="0" smtClean="0">
                <a:solidFill>
                  <a:srgbClr val="1C75B7"/>
                </a:solidFill>
              </a:rPr>
              <a:t>www.jpi-dataproject.eu</a:t>
            </a:r>
            <a:endParaRPr lang="de-DE" sz="1700" b="1" u="sng" dirty="0">
              <a:solidFill>
                <a:srgbClr val="1C75B7"/>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060848"/>
            <a:ext cx="6858644" cy="3656351"/>
          </a:xfrm>
          <a:prstGeom prst="rect">
            <a:avLst/>
          </a:prstGeom>
        </p:spPr>
      </p:pic>
    </p:spTree>
    <p:extLst>
      <p:ext uri="{BB962C8B-B14F-4D97-AF65-F5344CB8AC3E}">
        <p14:creationId xmlns:p14="http://schemas.microsoft.com/office/powerpoint/2010/main" val="1172159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umsplatzhalter 4"/>
          <p:cNvSpPr>
            <a:spLocks noGrp="1"/>
          </p:cNvSpPr>
          <p:nvPr>
            <p:ph type="dt" sz="quarter" idx="10"/>
          </p:nvPr>
        </p:nvSpPr>
        <p:spPr>
          <a:xfrm>
            <a:off x="3346450" y="5832319"/>
            <a:ext cx="5399088" cy="478100"/>
          </a:xfrm>
          <a:noFill/>
        </p:spPr>
        <p:txBody>
          <a:bodyPr/>
          <a:lstStyle>
            <a:lvl1pPr algn="l" eaLnBrk="0" hangingPunct="0">
              <a:defRPr sz="1400">
                <a:solidFill>
                  <a:schemeClr val="tx1"/>
                </a:solidFill>
                <a:latin typeface="Arial" pitchFamily="34" charset="0"/>
              </a:defRPr>
            </a:lvl1pPr>
            <a:lvl2pPr marL="742950" indent="-285750" algn="l" eaLnBrk="0" hangingPunct="0">
              <a:buChar char="¡"/>
              <a:defRPr sz="1400">
                <a:solidFill>
                  <a:schemeClr val="tx1"/>
                </a:solidFill>
                <a:latin typeface="Arial" pitchFamily="34" charset="0"/>
              </a:defRPr>
            </a:lvl2pPr>
            <a:lvl3pPr marL="1143000" indent="-228600" algn="l" eaLnBrk="0" hangingPunct="0">
              <a:buFont typeface="Arial" pitchFamily="34" charset="0"/>
              <a:buChar char="−"/>
              <a:defRPr sz="1400">
                <a:solidFill>
                  <a:schemeClr val="tx1"/>
                </a:solidFill>
                <a:latin typeface="Arial" pitchFamily="34" charset="0"/>
              </a:defRPr>
            </a:lvl3pPr>
            <a:lvl4pPr marL="1600200" indent="-228600" algn="l" eaLnBrk="0" hangingPunct="0">
              <a:buFont typeface="Arial" pitchFamily="34" charset="0"/>
              <a:buChar char="−"/>
              <a:defRPr sz="1400">
                <a:solidFill>
                  <a:schemeClr val="tx1"/>
                </a:solidFill>
                <a:latin typeface="Arial" pitchFamily="34" charset="0"/>
              </a:defRPr>
            </a:lvl4pPr>
            <a:lvl5pPr marL="2057400" indent="-228600" algn="l" eaLnBrk="0" hangingPunct="0">
              <a:buFont typeface="Arial" pitchFamily="34" charset="0"/>
              <a:buChar char="−"/>
              <a:defRPr sz="1400">
                <a:solidFill>
                  <a:schemeClr val="tx1"/>
                </a:solidFill>
                <a:latin typeface="Arial" pitchFamily="34" charset="0"/>
              </a:defRPr>
            </a:lvl5pPr>
            <a:lvl6pPr marL="25146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6pPr>
            <a:lvl7pPr marL="29718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7pPr>
            <a:lvl8pPr marL="34290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8pPr>
            <a:lvl9pPr marL="38862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9pPr>
          </a:lstStyle>
          <a:p>
            <a:pPr algn="r" eaLnBrk="1" hangingPunct="1"/>
            <a:r>
              <a:rPr lang="de-DE" altLang="de-DE" sz="1000" smtClean="0">
                <a:solidFill>
                  <a:srgbClr val="808080"/>
                </a:solidFill>
              </a:rPr>
              <a:t>© VDI/VDE-IT </a:t>
            </a:r>
            <a:fld id="{170D77F5-EC1C-4C97-8F6F-B8F59A5F9783}" type="datetime1">
              <a:rPr lang="de-DE" altLang="de-DE" sz="1000" smtClean="0">
                <a:solidFill>
                  <a:srgbClr val="808080"/>
                </a:solidFill>
              </a:rPr>
              <a:pPr algn="r" eaLnBrk="1" hangingPunct="1"/>
              <a:t>12.10.2016</a:t>
            </a:fld>
            <a:endParaRPr lang="de-DE" altLang="de-DE" sz="1000" smtClean="0">
              <a:solidFill>
                <a:srgbClr val="808080"/>
              </a:solidFill>
            </a:endParaRPr>
          </a:p>
        </p:txBody>
      </p:sp>
      <p:pic>
        <p:nvPicPr>
          <p:cNvPr id="43013" name="Picture 18" descr="Folie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0767" t="14766" r="16150" b="3691"/>
          <a:stretch>
            <a:fillRect/>
          </a:stretch>
        </p:blipFill>
        <p:spPr>
          <a:xfrm>
            <a:off x="205899" y="764704"/>
            <a:ext cx="4411028" cy="32165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4" name="Rectangle 19"/>
          <p:cNvSpPr>
            <a:spLocks noChangeArrowheads="1"/>
          </p:cNvSpPr>
          <p:nvPr/>
        </p:nvSpPr>
        <p:spPr bwMode="auto">
          <a:xfrm>
            <a:off x="2014570" y="1340768"/>
            <a:ext cx="647700" cy="237490"/>
          </a:xfrm>
          <a:prstGeom prst="rect">
            <a:avLst/>
          </a:prstGeom>
          <a:solidFill>
            <a:schemeClr val="accent2"/>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defRPr sz="1400">
                <a:solidFill>
                  <a:schemeClr val="tx1"/>
                </a:solidFill>
                <a:latin typeface="Arial" pitchFamily="34" charset="0"/>
              </a:defRPr>
            </a:lvl1pPr>
            <a:lvl2pPr marL="742950" indent="-285750" algn="l" eaLnBrk="0" hangingPunct="0">
              <a:buChar char="¡"/>
              <a:defRPr sz="1400">
                <a:solidFill>
                  <a:schemeClr val="tx1"/>
                </a:solidFill>
                <a:latin typeface="Arial" pitchFamily="34" charset="0"/>
              </a:defRPr>
            </a:lvl2pPr>
            <a:lvl3pPr marL="1143000" indent="-228600" algn="l" eaLnBrk="0" hangingPunct="0">
              <a:buFont typeface="Arial" pitchFamily="34" charset="0"/>
              <a:buChar char="−"/>
              <a:defRPr sz="1400">
                <a:solidFill>
                  <a:schemeClr val="tx1"/>
                </a:solidFill>
                <a:latin typeface="Arial" pitchFamily="34" charset="0"/>
              </a:defRPr>
            </a:lvl3pPr>
            <a:lvl4pPr marL="1600200" indent="-228600" algn="l" eaLnBrk="0" hangingPunct="0">
              <a:buFont typeface="Arial" pitchFamily="34" charset="0"/>
              <a:buChar char="−"/>
              <a:defRPr sz="1400">
                <a:solidFill>
                  <a:schemeClr val="tx1"/>
                </a:solidFill>
                <a:latin typeface="Arial" pitchFamily="34" charset="0"/>
              </a:defRPr>
            </a:lvl4pPr>
            <a:lvl5pPr marL="2057400" indent="-228600" algn="l" eaLnBrk="0" hangingPunct="0">
              <a:buFont typeface="Arial" pitchFamily="34" charset="0"/>
              <a:buChar char="−"/>
              <a:defRPr sz="1400">
                <a:solidFill>
                  <a:schemeClr val="tx1"/>
                </a:solidFill>
                <a:latin typeface="Arial" pitchFamily="34" charset="0"/>
              </a:defRPr>
            </a:lvl5pPr>
            <a:lvl6pPr marL="25146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6pPr>
            <a:lvl7pPr marL="29718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7pPr>
            <a:lvl8pPr marL="34290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8pPr>
            <a:lvl9pPr marL="38862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9pPr>
          </a:lstStyle>
          <a:p>
            <a:pPr algn="ctr" eaLnBrk="1" hangingPunct="1">
              <a:lnSpc>
                <a:spcPts val="1800"/>
              </a:lnSpc>
              <a:buClr>
                <a:srgbClr val="5B2283"/>
              </a:buClr>
              <a:buFont typeface="Wingdings 2" pitchFamily="18" charset="2"/>
              <a:buNone/>
            </a:pPr>
            <a:r>
              <a:rPr lang="de-DE" altLang="de-DE" sz="900" b="1" dirty="0" err="1" smtClean="0">
                <a:solidFill>
                  <a:srgbClr val="FFFFFF"/>
                </a:solidFill>
              </a:rPr>
              <a:t>funding</a:t>
            </a:r>
            <a:endParaRPr lang="de-DE" altLang="de-DE" sz="900" b="1" dirty="0" smtClean="0">
              <a:solidFill>
                <a:srgbClr val="FFFFFF"/>
              </a:solidFill>
            </a:endParaRPr>
          </a:p>
        </p:txBody>
      </p:sp>
      <p:sp>
        <p:nvSpPr>
          <p:cNvPr id="43015" name="Rectangle 21"/>
          <p:cNvSpPr>
            <a:spLocks noChangeArrowheads="1"/>
          </p:cNvSpPr>
          <p:nvPr/>
        </p:nvSpPr>
        <p:spPr bwMode="auto">
          <a:xfrm>
            <a:off x="755576" y="2996952"/>
            <a:ext cx="839863" cy="169287"/>
          </a:xfrm>
          <a:prstGeom prst="rect">
            <a:avLst/>
          </a:prstGeom>
          <a:solidFill>
            <a:srgbClr val="990000"/>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defRPr sz="1400">
                <a:solidFill>
                  <a:schemeClr val="tx1"/>
                </a:solidFill>
                <a:latin typeface="Arial" pitchFamily="34" charset="0"/>
              </a:defRPr>
            </a:lvl1pPr>
            <a:lvl2pPr marL="742950" indent="-285750" algn="l" eaLnBrk="0" hangingPunct="0">
              <a:buChar char="¡"/>
              <a:defRPr sz="1400">
                <a:solidFill>
                  <a:schemeClr val="tx1"/>
                </a:solidFill>
                <a:latin typeface="Arial" pitchFamily="34" charset="0"/>
              </a:defRPr>
            </a:lvl2pPr>
            <a:lvl3pPr marL="1143000" indent="-228600" algn="l" eaLnBrk="0" hangingPunct="0">
              <a:buFont typeface="Arial" pitchFamily="34" charset="0"/>
              <a:buChar char="−"/>
              <a:defRPr sz="1400">
                <a:solidFill>
                  <a:schemeClr val="tx1"/>
                </a:solidFill>
                <a:latin typeface="Arial" pitchFamily="34" charset="0"/>
              </a:defRPr>
            </a:lvl3pPr>
            <a:lvl4pPr marL="1600200" indent="-228600" algn="l" eaLnBrk="0" hangingPunct="0">
              <a:buFont typeface="Arial" pitchFamily="34" charset="0"/>
              <a:buChar char="−"/>
              <a:defRPr sz="1400">
                <a:solidFill>
                  <a:schemeClr val="tx1"/>
                </a:solidFill>
                <a:latin typeface="Arial" pitchFamily="34" charset="0"/>
              </a:defRPr>
            </a:lvl4pPr>
            <a:lvl5pPr marL="2057400" indent="-228600" algn="l" eaLnBrk="0" hangingPunct="0">
              <a:buFont typeface="Arial" pitchFamily="34" charset="0"/>
              <a:buChar char="−"/>
              <a:defRPr sz="1400">
                <a:solidFill>
                  <a:schemeClr val="tx1"/>
                </a:solidFill>
                <a:latin typeface="Arial" pitchFamily="34" charset="0"/>
              </a:defRPr>
            </a:lvl5pPr>
            <a:lvl6pPr marL="25146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6pPr>
            <a:lvl7pPr marL="29718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7pPr>
            <a:lvl8pPr marL="34290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8pPr>
            <a:lvl9pPr marL="38862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9pPr>
          </a:lstStyle>
          <a:p>
            <a:pPr algn="ctr" eaLnBrk="1" hangingPunct="1">
              <a:lnSpc>
                <a:spcPts val="1800"/>
              </a:lnSpc>
              <a:buClr>
                <a:srgbClr val="5B2283"/>
              </a:buClr>
              <a:buFont typeface="Wingdings 2" pitchFamily="18" charset="2"/>
              <a:buNone/>
            </a:pPr>
            <a:r>
              <a:rPr lang="de-DE" altLang="de-DE" sz="900" b="1" dirty="0" err="1" smtClean="0">
                <a:solidFill>
                  <a:srgbClr val="FFFFFF"/>
                </a:solidFill>
              </a:rPr>
              <a:t>analysing</a:t>
            </a:r>
            <a:endParaRPr lang="de-DE" altLang="de-DE" sz="900" b="1" dirty="0" smtClean="0">
              <a:solidFill>
                <a:srgbClr val="FFFFFF"/>
              </a:solidFill>
            </a:endParaRPr>
          </a:p>
        </p:txBody>
      </p:sp>
      <p:sp>
        <p:nvSpPr>
          <p:cNvPr id="43016" name="Rectangle 22"/>
          <p:cNvSpPr>
            <a:spLocks noChangeArrowheads="1"/>
          </p:cNvSpPr>
          <p:nvPr/>
        </p:nvSpPr>
        <p:spPr bwMode="auto">
          <a:xfrm>
            <a:off x="2993083" y="3047494"/>
            <a:ext cx="858837" cy="23749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defRPr sz="1400">
                <a:solidFill>
                  <a:schemeClr val="tx1"/>
                </a:solidFill>
                <a:latin typeface="Arial" pitchFamily="34" charset="0"/>
              </a:defRPr>
            </a:lvl1pPr>
            <a:lvl2pPr marL="742950" indent="-285750" algn="l" eaLnBrk="0" hangingPunct="0">
              <a:buChar char="¡"/>
              <a:defRPr sz="1400">
                <a:solidFill>
                  <a:schemeClr val="tx1"/>
                </a:solidFill>
                <a:latin typeface="Arial" pitchFamily="34" charset="0"/>
              </a:defRPr>
            </a:lvl2pPr>
            <a:lvl3pPr marL="1143000" indent="-228600" algn="l" eaLnBrk="0" hangingPunct="0">
              <a:buFont typeface="Arial" pitchFamily="34" charset="0"/>
              <a:buChar char="−"/>
              <a:defRPr sz="1400">
                <a:solidFill>
                  <a:schemeClr val="tx1"/>
                </a:solidFill>
                <a:latin typeface="Arial" pitchFamily="34" charset="0"/>
              </a:defRPr>
            </a:lvl3pPr>
            <a:lvl4pPr marL="1600200" indent="-228600" algn="l" eaLnBrk="0" hangingPunct="0">
              <a:buFont typeface="Arial" pitchFamily="34" charset="0"/>
              <a:buChar char="−"/>
              <a:defRPr sz="1400">
                <a:solidFill>
                  <a:schemeClr val="tx1"/>
                </a:solidFill>
                <a:latin typeface="Arial" pitchFamily="34" charset="0"/>
              </a:defRPr>
            </a:lvl4pPr>
            <a:lvl5pPr marL="2057400" indent="-228600" algn="l" eaLnBrk="0" hangingPunct="0">
              <a:buFont typeface="Arial" pitchFamily="34" charset="0"/>
              <a:buChar char="−"/>
              <a:defRPr sz="1400">
                <a:solidFill>
                  <a:schemeClr val="tx1"/>
                </a:solidFill>
                <a:latin typeface="Arial" pitchFamily="34" charset="0"/>
              </a:defRPr>
            </a:lvl5pPr>
            <a:lvl6pPr marL="25146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6pPr>
            <a:lvl7pPr marL="29718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7pPr>
            <a:lvl8pPr marL="34290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8pPr>
            <a:lvl9pPr marL="38862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9pPr>
          </a:lstStyle>
          <a:p>
            <a:pPr algn="ctr" eaLnBrk="1" hangingPunct="1">
              <a:lnSpc>
                <a:spcPts val="1800"/>
              </a:lnSpc>
              <a:buClr>
                <a:srgbClr val="5B2283"/>
              </a:buClr>
              <a:buFont typeface="Wingdings 2" pitchFamily="18" charset="2"/>
              <a:buNone/>
            </a:pPr>
            <a:r>
              <a:rPr lang="de-DE" altLang="de-DE" sz="900" b="1" dirty="0" err="1" smtClean="0">
                <a:solidFill>
                  <a:srgbClr val="FFFFFF"/>
                </a:solidFill>
              </a:rPr>
              <a:t>organising</a:t>
            </a:r>
            <a:endParaRPr lang="de-DE" altLang="de-DE" sz="900" b="1" dirty="0" smtClean="0">
              <a:solidFill>
                <a:srgbClr val="FFFFFF"/>
              </a:solidFill>
            </a:endParaRPr>
          </a:p>
        </p:txBody>
      </p:sp>
      <p:sp>
        <p:nvSpPr>
          <p:cNvPr id="43017" name="Oval 25"/>
          <p:cNvSpPr>
            <a:spLocks noChangeArrowheads="1"/>
          </p:cNvSpPr>
          <p:nvPr/>
        </p:nvSpPr>
        <p:spPr bwMode="auto">
          <a:xfrm>
            <a:off x="1666876" y="2270210"/>
            <a:ext cx="1152525" cy="619918"/>
          </a:xfrm>
          <a:prstGeom prst="ellipse">
            <a:avLst/>
          </a:prstGeom>
          <a:solidFill>
            <a:srgbClr val="5E098D"/>
          </a:soli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defRPr sz="1400">
                <a:solidFill>
                  <a:schemeClr val="tx1"/>
                </a:solidFill>
                <a:latin typeface="Arial" pitchFamily="34" charset="0"/>
              </a:defRPr>
            </a:lvl1pPr>
            <a:lvl2pPr marL="742950" indent="-285750" algn="l" eaLnBrk="0" hangingPunct="0">
              <a:buChar char="¡"/>
              <a:defRPr sz="1400">
                <a:solidFill>
                  <a:schemeClr val="tx1"/>
                </a:solidFill>
                <a:latin typeface="Arial" pitchFamily="34" charset="0"/>
              </a:defRPr>
            </a:lvl2pPr>
            <a:lvl3pPr marL="1143000" indent="-228600" algn="l" eaLnBrk="0" hangingPunct="0">
              <a:buFont typeface="Arial" pitchFamily="34" charset="0"/>
              <a:buChar char="−"/>
              <a:defRPr sz="1400">
                <a:solidFill>
                  <a:schemeClr val="tx1"/>
                </a:solidFill>
                <a:latin typeface="Arial" pitchFamily="34" charset="0"/>
              </a:defRPr>
            </a:lvl3pPr>
            <a:lvl4pPr marL="1600200" indent="-228600" algn="l" eaLnBrk="0" hangingPunct="0">
              <a:buFont typeface="Arial" pitchFamily="34" charset="0"/>
              <a:buChar char="−"/>
              <a:defRPr sz="1400">
                <a:solidFill>
                  <a:schemeClr val="tx1"/>
                </a:solidFill>
                <a:latin typeface="Arial" pitchFamily="34" charset="0"/>
              </a:defRPr>
            </a:lvl4pPr>
            <a:lvl5pPr marL="2057400" indent="-228600" algn="l" eaLnBrk="0" hangingPunct="0">
              <a:buFont typeface="Arial" pitchFamily="34" charset="0"/>
              <a:buChar char="−"/>
              <a:defRPr sz="1400">
                <a:solidFill>
                  <a:schemeClr val="tx1"/>
                </a:solidFill>
                <a:latin typeface="Arial" pitchFamily="34" charset="0"/>
              </a:defRPr>
            </a:lvl5pPr>
            <a:lvl6pPr marL="25146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6pPr>
            <a:lvl7pPr marL="29718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7pPr>
            <a:lvl8pPr marL="34290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8pPr>
            <a:lvl9pPr marL="38862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9pPr>
          </a:lstStyle>
          <a:p>
            <a:pPr algn="ctr" eaLnBrk="1" hangingPunct="1">
              <a:lnSpc>
                <a:spcPts val="1800"/>
              </a:lnSpc>
              <a:buClr>
                <a:srgbClr val="5B2283"/>
              </a:buClr>
              <a:buFont typeface="Wingdings 2" pitchFamily="18" charset="2"/>
              <a:buNone/>
            </a:pPr>
            <a:endParaRPr lang="en-US" altLang="de-DE" smtClean="0">
              <a:solidFill>
                <a:srgbClr val="000000"/>
              </a:solidFill>
            </a:endParaRPr>
          </a:p>
        </p:txBody>
      </p:sp>
      <p:sp>
        <p:nvSpPr>
          <p:cNvPr id="43018" name="Rectangle 23"/>
          <p:cNvSpPr>
            <a:spLocks noChangeArrowheads="1"/>
          </p:cNvSpPr>
          <p:nvPr/>
        </p:nvSpPr>
        <p:spPr bwMode="auto">
          <a:xfrm>
            <a:off x="1595439" y="2014305"/>
            <a:ext cx="1295400" cy="871378"/>
          </a:xfrm>
          <a:prstGeom prst="rect">
            <a:avLst/>
          </a:prstGeom>
          <a:solidFill>
            <a:srgbClr val="D9D9D9">
              <a:alpha val="0"/>
            </a:srgb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defRPr sz="1400">
                <a:solidFill>
                  <a:schemeClr val="tx1"/>
                </a:solidFill>
                <a:latin typeface="Arial" pitchFamily="34" charset="0"/>
              </a:defRPr>
            </a:lvl1pPr>
            <a:lvl2pPr marL="742950" indent="-285750" algn="l" eaLnBrk="0" hangingPunct="0">
              <a:buChar char="¡"/>
              <a:defRPr sz="1400">
                <a:solidFill>
                  <a:schemeClr val="tx1"/>
                </a:solidFill>
                <a:latin typeface="Arial" pitchFamily="34" charset="0"/>
              </a:defRPr>
            </a:lvl2pPr>
            <a:lvl3pPr marL="1143000" indent="-228600" algn="l" eaLnBrk="0" hangingPunct="0">
              <a:buFont typeface="Arial" pitchFamily="34" charset="0"/>
              <a:buChar char="−"/>
              <a:defRPr sz="1400">
                <a:solidFill>
                  <a:schemeClr val="tx1"/>
                </a:solidFill>
                <a:latin typeface="Arial" pitchFamily="34" charset="0"/>
              </a:defRPr>
            </a:lvl3pPr>
            <a:lvl4pPr marL="1600200" indent="-228600" algn="l" eaLnBrk="0" hangingPunct="0">
              <a:buFont typeface="Arial" pitchFamily="34" charset="0"/>
              <a:buChar char="−"/>
              <a:defRPr sz="1400">
                <a:solidFill>
                  <a:schemeClr val="tx1"/>
                </a:solidFill>
                <a:latin typeface="Arial" pitchFamily="34" charset="0"/>
              </a:defRPr>
            </a:lvl4pPr>
            <a:lvl5pPr marL="2057400" indent="-228600" algn="l" eaLnBrk="0" hangingPunct="0">
              <a:buFont typeface="Arial" pitchFamily="34" charset="0"/>
              <a:buChar char="−"/>
              <a:defRPr sz="1400">
                <a:solidFill>
                  <a:schemeClr val="tx1"/>
                </a:solidFill>
                <a:latin typeface="Arial" pitchFamily="34" charset="0"/>
              </a:defRPr>
            </a:lvl5pPr>
            <a:lvl6pPr marL="25146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6pPr>
            <a:lvl7pPr marL="29718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7pPr>
            <a:lvl8pPr marL="34290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8pPr>
            <a:lvl9pPr marL="3886200" indent="-228600" eaLnBrk="0" fontAlgn="base" hangingPunct="0">
              <a:lnSpc>
                <a:spcPts val="1800"/>
              </a:lnSpc>
              <a:spcBef>
                <a:spcPct val="0"/>
              </a:spcBef>
              <a:spcAft>
                <a:spcPct val="0"/>
              </a:spcAft>
              <a:buClr>
                <a:schemeClr val="tx2"/>
              </a:buClr>
              <a:buFont typeface="Arial" pitchFamily="34" charset="0"/>
              <a:buChar char="−"/>
              <a:defRPr sz="1400">
                <a:solidFill>
                  <a:schemeClr val="tx1"/>
                </a:solidFill>
                <a:latin typeface="Arial" pitchFamily="34" charset="0"/>
              </a:defRPr>
            </a:lvl9pPr>
          </a:lstStyle>
          <a:p>
            <a:pPr algn="ctr" eaLnBrk="1" hangingPunct="1">
              <a:lnSpc>
                <a:spcPts val="1800"/>
              </a:lnSpc>
              <a:buClr>
                <a:srgbClr val="5B2283"/>
              </a:buClr>
              <a:buFont typeface="Wingdings 2" pitchFamily="18" charset="2"/>
              <a:buNone/>
            </a:pPr>
            <a:r>
              <a:rPr lang="de-DE" altLang="de-DE" sz="1000" b="1" dirty="0" smtClean="0">
                <a:solidFill>
                  <a:srgbClr val="FFFFFF"/>
                </a:solidFill>
              </a:rPr>
              <a:t>Innovation </a:t>
            </a:r>
          </a:p>
          <a:p>
            <a:pPr algn="ctr" eaLnBrk="1" hangingPunct="1">
              <a:lnSpc>
                <a:spcPts val="1800"/>
              </a:lnSpc>
              <a:buClr>
                <a:srgbClr val="5B2283"/>
              </a:buClr>
              <a:buFont typeface="Wingdings 2" pitchFamily="18" charset="2"/>
              <a:buNone/>
            </a:pPr>
            <a:r>
              <a:rPr lang="de-DE" altLang="de-DE" sz="1000" b="1" dirty="0" smtClean="0">
                <a:solidFill>
                  <a:srgbClr val="FFFFFF"/>
                </a:solidFill>
              </a:rPr>
              <a:t>+ Technology</a:t>
            </a:r>
          </a:p>
        </p:txBody>
      </p:sp>
      <p:sp>
        <p:nvSpPr>
          <p:cNvPr id="11" name="Rectangle 15"/>
          <p:cNvSpPr txBox="1">
            <a:spLocks noChangeArrowheads="1"/>
          </p:cNvSpPr>
          <p:nvPr/>
        </p:nvSpPr>
        <p:spPr bwMode="auto">
          <a:xfrm>
            <a:off x="323528" y="4305890"/>
            <a:ext cx="8172450" cy="159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500"/>
              </a:lnSpc>
              <a:spcBef>
                <a:spcPct val="0"/>
              </a:spcBef>
              <a:spcAft>
                <a:spcPct val="0"/>
              </a:spcAft>
              <a:defRPr sz="2200" b="1">
                <a:solidFill>
                  <a:schemeClr val="tx2"/>
                </a:solidFill>
                <a:latin typeface="+mj-lt"/>
                <a:ea typeface="+mj-ea"/>
                <a:cs typeface="+mj-cs"/>
              </a:defRPr>
            </a:lvl1pPr>
            <a:lvl2pPr algn="l" rtl="0" eaLnBrk="0" fontAlgn="base" hangingPunct="0">
              <a:lnSpc>
                <a:spcPts val="3500"/>
              </a:lnSpc>
              <a:spcBef>
                <a:spcPct val="0"/>
              </a:spcBef>
              <a:spcAft>
                <a:spcPct val="0"/>
              </a:spcAft>
              <a:defRPr sz="2200" b="1">
                <a:solidFill>
                  <a:schemeClr val="tx2"/>
                </a:solidFill>
                <a:latin typeface="Arial" charset="0"/>
              </a:defRPr>
            </a:lvl2pPr>
            <a:lvl3pPr algn="l" rtl="0" eaLnBrk="0" fontAlgn="base" hangingPunct="0">
              <a:lnSpc>
                <a:spcPts val="3500"/>
              </a:lnSpc>
              <a:spcBef>
                <a:spcPct val="0"/>
              </a:spcBef>
              <a:spcAft>
                <a:spcPct val="0"/>
              </a:spcAft>
              <a:defRPr sz="2200" b="1">
                <a:solidFill>
                  <a:schemeClr val="tx2"/>
                </a:solidFill>
                <a:latin typeface="Arial" charset="0"/>
              </a:defRPr>
            </a:lvl3pPr>
            <a:lvl4pPr algn="l" rtl="0" eaLnBrk="0" fontAlgn="base" hangingPunct="0">
              <a:lnSpc>
                <a:spcPts val="3500"/>
              </a:lnSpc>
              <a:spcBef>
                <a:spcPct val="0"/>
              </a:spcBef>
              <a:spcAft>
                <a:spcPct val="0"/>
              </a:spcAft>
              <a:defRPr sz="2200" b="1">
                <a:solidFill>
                  <a:schemeClr val="tx2"/>
                </a:solidFill>
                <a:latin typeface="Arial" charset="0"/>
              </a:defRPr>
            </a:lvl4pPr>
            <a:lvl5pPr algn="l" rtl="0" eaLnBrk="0" fontAlgn="base" hangingPunct="0">
              <a:lnSpc>
                <a:spcPts val="3500"/>
              </a:lnSpc>
              <a:spcBef>
                <a:spcPct val="0"/>
              </a:spcBef>
              <a:spcAft>
                <a:spcPct val="0"/>
              </a:spcAft>
              <a:defRPr sz="2200" b="1">
                <a:solidFill>
                  <a:schemeClr val="tx2"/>
                </a:solidFill>
                <a:latin typeface="Arial" charset="0"/>
              </a:defRPr>
            </a:lvl5pPr>
            <a:lvl6pPr marL="457200" algn="l" rtl="0" fontAlgn="base">
              <a:lnSpc>
                <a:spcPts val="3500"/>
              </a:lnSpc>
              <a:spcBef>
                <a:spcPct val="0"/>
              </a:spcBef>
              <a:spcAft>
                <a:spcPct val="0"/>
              </a:spcAft>
              <a:defRPr sz="2200" b="1">
                <a:solidFill>
                  <a:schemeClr val="tx2"/>
                </a:solidFill>
                <a:latin typeface="Arial" charset="0"/>
              </a:defRPr>
            </a:lvl6pPr>
            <a:lvl7pPr marL="914400" algn="l" rtl="0" fontAlgn="base">
              <a:lnSpc>
                <a:spcPts val="3500"/>
              </a:lnSpc>
              <a:spcBef>
                <a:spcPct val="0"/>
              </a:spcBef>
              <a:spcAft>
                <a:spcPct val="0"/>
              </a:spcAft>
              <a:defRPr sz="2200" b="1">
                <a:solidFill>
                  <a:schemeClr val="tx2"/>
                </a:solidFill>
                <a:latin typeface="Arial" charset="0"/>
              </a:defRPr>
            </a:lvl7pPr>
            <a:lvl8pPr marL="1371600" algn="l" rtl="0" fontAlgn="base">
              <a:lnSpc>
                <a:spcPts val="3500"/>
              </a:lnSpc>
              <a:spcBef>
                <a:spcPct val="0"/>
              </a:spcBef>
              <a:spcAft>
                <a:spcPct val="0"/>
              </a:spcAft>
              <a:defRPr sz="2200" b="1">
                <a:solidFill>
                  <a:schemeClr val="tx2"/>
                </a:solidFill>
                <a:latin typeface="Arial" charset="0"/>
              </a:defRPr>
            </a:lvl8pPr>
            <a:lvl9pPr marL="1828800" algn="l" rtl="0" fontAlgn="base">
              <a:lnSpc>
                <a:spcPts val="3500"/>
              </a:lnSpc>
              <a:spcBef>
                <a:spcPct val="0"/>
              </a:spcBef>
              <a:spcAft>
                <a:spcPct val="0"/>
              </a:spcAft>
              <a:defRPr sz="2200" b="1">
                <a:solidFill>
                  <a:schemeClr val="tx2"/>
                </a:solidFill>
                <a:latin typeface="Arial" charset="0"/>
              </a:defRPr>
            </a:lvl9pPr>
          </a:lstStyle>
          <a:p>
            <a:pPr marL="342900" indent="-342900" eaLnBrk="1" hangingPunct="1">
              <a:buClr>
                <a:srgbClr val="000000"/>
              </a:buClr>
              <a:buFont typeface="Wingdings 2" pitchFamily="18" charset="2"/>
              <a:buNone/>
              <a:defRPr/>
            </a:pPr>
            <a:r>
              <a:rPr lang="de-DE" altLang="de-DE" sz="2400" kern="1200" dirty="0" smtClean="0">
                <a:solidFill>
                  <a:srgbClr val="7030A0"/>
                </a:solidFill>
                <a:cs typeface="Arial" panose="020B0604020202020204" pitchFamily="34" charset="0"/>
              </a:rPr>
              <a:t>International Technology </a:t>
            </a:r>
            <a:r>
              <a:rPr lang="de-DE" altLang="de-DE" sz="2400" kern="1200" dirty="0" err="1" smtClean="0">
                <a:solidFill>
                  <a:srgbClr val="7030A0"/>
                </a:solidFill>
                <a:cs typeface="Arial" panose="020B0604020202020204" pitchFamily="34" charset="0"/>
              </a:rPr>
              <a:t>Cooperation</a:t>
            </a:r>
            <a:endParaRPr lang="de-DE" altLang="de-DE" sz="2400" kern="1200" dirty="0" smtClean="0">
              <a:solidFill>
                <a:srgbClr val="7030A0"/>
              </a:solidFill>
              <a:cs typeface="Arial" panose="020B0604020202020204" pitchFamily="34" charset="0"/>
            </a:endParaRPr>
          </a:p>
          <a:p>
            <a:pPr marL="287338" lvl="1" indent="-285750" eaLnBrk="1" hangingPunct="1">
              <a:lnSpc>
                <a:spcPct val="100000"/>
              </a:lnSpc>
              <a:buClr>
                <a:schemeClr val="tx2"/>
              </a:buClr>
              <a:buFont typeface="Wingdings" panose="05000000000000000000" pitchFamily="2" charset="2"/>
              <a:buChar char="§"/>
              <a:defRPr/>
            </a:pPr>
            <a:r>
              <a:rPr lang="de-DE" altLang="de-DE" sz="1600" dirty="0">
                <a:solidFill>
                  <a:schemeClr val="tx1"/>
                </a:solidFill>
                <a:latin typeface="+mn-lt"/>
              </a:rPr>
              <a:t>International </a:t>
            </a:r>
            <a:r>
              <a:rPr lang="de-DE" altLang="de-DE" sz="1600" dirty="0" smtClean="0">
                <a:solidFill>
                  <a:schemeClr val="tx1"/>
                </a:solidFill>
                <a:latin typeface="+mn-lt"/>
              </a:rPr>
              <a:t>Research </a:t>
            </a:r>
            <a:r>
              <a:rPr lang="de-DE" altLang="de-DE" sz="1600" dirty="0" err="1" smtClean="0">
                <a:solidFill>
                  <a:schemeClr val="tx1"/>
                </a:solidFill>
                <a:latin typeface="+mn-lt"/>
              </a:rPr>
              <a:t>and</a:t>
            </a:r>
            <a:r>
              <a:rPr lang="de-DE" altLang="de-DE" sz="1600" dirty="0" smtClean="0">
                <a:solidFill>
                  <a:schemeClr val="tx1"/>
                </a:solidFill>
                <a:latin typeface="+mn-lt"/>
              </a:rPr>
              <a:t> Innovation </a:t>
            </a:r>
            <a:r>
              <a:rPr lang="de-DE" altLang="de-DE" sz="1600" dirty="0" err="1" smtClean="0">
                <a:solidFill>
                  <a:schemeClr val="tx1"/>
                </a:solidFill>
                <a:latin typeface="+mn-lt"/>
              </a:rPr>
              <a:t>Cooperation</a:t>
            </a:r>
            <a:r>
              <a:rPr lang="de-DE" altLang="de-DE" sz="1600" dirty="0" smtClean="0">
                <a:solidFill>
                  <a:schemeClr val="tx1"/>
                </a:solidFill>
                <a:latin typeface="+mn-lt"/>
              </a:rPr>
              <a:t/>
            </a:r>
            <a:br>
              <a:rPr lang="de-DE" altLang="de-DE" sz="1600" dirty="0" smtClean="0">
                <a:solidFill>
                  <a:schemeClr val="tx1"/>
                </a:solidFill>
                <a:latin typeface="+mn-lt"/>
              </a:rPr>
            </a:br>
            <a:r>
              <a:rPr lang="de-DE" altLang="de-DE" sz="1600" b="0" dirty="0" smtClean="0">
                <a:solidFill>
                  <a:schemeClr val="tx1"/>
                </a:solidFill>
                <a:latin typeface="+mn-lt"/>
              </a:rPr>
              <a:t>Bi- </a:t>
            </a:r>
            <a:r>
              <a:rPr lang="de-DE" altLang="de-DE" sz="1600" b="0" dirty="0" err="1" smtClean="0">
                <a:solidFill>
                  <a:schemeClr val="tx1"/>
                </a:solidFill>
                <a:latin typeface="+mn-lt"/>
              </a:rPr>
              <a:t>and</a:t>
            </a:r>
            <a:r>
              <a:rPr lang="de-DE" altLang="de-DE" sz="1600" b="0" dirty="0" smtClean="0">
                <a:solidFill>
                  <a:schemeClr val="tx1"/>
                </a:solidFill>
                <a:latin typeface="+mn-lt"/>
              </a:rPr>
              <a:t> multilateral </a:t>
            </a:r>
            <a:r>
              <a:rPr lang="de-DE" altLang="de-DE" sz="1600" b="0" dirty="0" err="1" smtClean="0">
                <a:solidFill>
                  <a:schemeClr val="tx1"/>
                </a:solidFill>
                <a:latin typeface="+mn-lt"/>
              </a:rPr>
              <a:t>government</a:t>
            </a:r>
            <a:r>
              <a:rPr lang="de-DE" altLang="de-DE" sz="1600" b="0" dirty="0" smtClean="0">
                <a:solidFill>
                  <a:schemeClr val="tx1"/>
                </a:solidFill>
                <a:latin typeface="+mn-lt"/>
              </a:rPr>
              <a:t> initiatives; EC </a:t>
            </a:r>
            <a:r>
              <a:rPr lang="de-DE" altLang="de-DE" sz="1600" b="0" dirty="0" err="1" smtClean="0">
                <a:solidFill>
                  <a:schemeClr val="tx1"/>
                </a:solidFill>
                <a:latin typeface="+mn-lt"/>
              </a:rPr>
              <a:t>and</a:t>
            </a:r>
            <a:r>
              <a:rPr lang="de-DE" altLang="de-DE" sz="1600" b="0" dirty="0" smtClean="0">
                <a:solidFill>
                  <a:schemeClr val="tx1"/>
                </a:solidFill>
                <a:latin typeface="+mn-lt"/>
              </a:rPr>
              <a:t> global</a:t>
            </a:r>
          </a:p>
          <a:p>
            <a:pPr marL="287338" lvl="1" indent="-285750" eaLnBrk="1" hangingPunct="1">
              <a:lnSpc>
                <a:spcPct val="100000"/>
              </a:lnSpc>
              <a:buClr>
                <a:schemeClr val="tx2"/>
              </a:buClr>
              <a:buFont typeface="Wingdings" panose="05000000000000000000" pitchFamily="2" charset="2"/>
              <a:buChar char="§"/>
              <a:defRPr/>
            </a:pPr>
            <a:endParaRPr lang="de-DE" altLang="de-DE" sz="1600" b="0" dirty="0" smtClean="0">
              <a:solidFill>
                <a:schemeClr val="tx1"/>
              </a:solidFill>
              <a:latin typeface="+mn-lt"/>
            </a:endParaRPr>
          </a:p>
          <a:p>
            <a:pPr marL="287338" lvl="1" indent="-285750" eaLnBrk="1" hangingPunct="1">
              <a:lnSpc>
                <a:spcPct val="100000"/>
              </a:lnSpc>
              <a:buClr>
                <a:schemeClr val="tx2"/>
              </a:buClr>
              <a:buFont typeface="Wingdings" panose="05000000000000000000" pitchFamily="2" charset="2"/>
              <a:buChar char="§"/>
              <a:defRPr/>
            </a:pPr>
            <a:r>
              <a:rPr lang="de-DE" altLang="de-DE" sz="1600" dirty="0" smtClean="0">
                <a:solidFill>
                  <a:schemeClr val="tx1"/>
                </a:solidFill>
                <a:latin typeface="+mn-lt"/>
              </a:rPr>
              <a:t>Learning </a:t>
            </a:r>
            <a:r>
              <a:rPr lang="de-DE" altLang="de-DE" sz="1600" dirty="0" err="1" smtClean="0">
                <a:solidFill>
                  <a:schemeClr val="tx1"/>
                </a:solidFill>
                <a:latin typeface="+mn-lt"/>
              </a:rPr>
              <a:t>from</a:t>
            </a:r>
            <a:r>
              <a:rPr lang="de-DE" altLang="de-DE" sz="1600" dirty="0" smtClean="0">
                <a:solidFill>
                  <a:schemeClr val="tx1"/>
                </a:solidFill>
                <a:latin typeface="+mn-lt"/>
              </a:rPr>
              <a:t>/</a:t>
            </a:r>
            <a:r>
              <a:rPr lang="de-DE" altLang="de-DE" sz="1600" dirty="0" err="1" smtClean="0">
                <a:solidFill>
                  <a:schemeClr val="tx1"/>
                </a:solidFill>
                <a:latin typeface="+mn-lt"/>
              </a:rPr>
              <a:t>with</a:t>
            </a:r>
            <a:r>
              <a:rPr lang="de-DE" altLang="de-DE" sz="1600" dirty="0" smtClean="0">
                <a:solidFill>
                  <a:schemeClr val="tx1"/>
                </a:solidFill>
                <a:latin typeface="+mn-lt"/>
              </a:rPr>
              <a:t> </a:t>
            </a:r>
            <a:r>
              <a:rPr lang="de-DE" altLang="de-DE" sz="1600" dirty="0" err="1" smtClean="0">
                <a:solidFill>
                  <a:schemeClr val="tx1"/>
                </a:solidFill>
                <a:latin typeface="+mn-lt"/>
              </a:rPr>
              <a:t>the</a:t>
            </a:r>
            <a:r>
              <a:rPr lang="de-DE" altLang="de-DE" sz="1600" dirty="0" smtClean="0">
                <a:solidFill>
                  <a:schemeClr val="tx1"/>
                </a:solidFill>
                <a:latin typeface="+mn-lt"/>
              </a:rPr>
              <a:t> Best – </a:t>
            </a:r>
            <a:r>
              <a:rPr lang="de-DE" altLang="de-DE" sz="1600" dirty="0" err="1">
                <a:solidFill>
                  <a:schemeClr val="tx1"/>
                </a:solidFill>
                <a:latin typeface="+mn-lt"/>
              </a:rPr>
              <a:t>s</a:t>
            </a:r>
            <a:r>
              <a:rPr lang="de-DE" altLang="de-DE" sz="1600" dirty="0" err="1" smtClean="0">
                <a:solidFill>
                  <a:schemeClr val="tx1"/>
                </a:solidFill>
                <a:latin typeface="+mn-lt"/>
              </a:rPr>
              <a:t>haring</a:t>
            </a:r>
            <a:r>
              <a:rPr lang="de-DE" altLang="de-DE" sz="1600" dirty="0" smtClean="0">
                <a:solidFill>
                  <a:schemeClr val="tx1"/>
                </a:solidFill>
                <a:latin typeface="+mn-lt"/>
              </a:rPr>
              <a:t> Innovation </a:t>
            </a:r>
            <a:r>
              <a:rPr lang="de-DE" altLang="de-DE" sz="1600" dirty="0">
                <a:solidFill>
                  <a:schemeClr val="tx1"/>
                </a:solidFill>
                <a:latin typeface="+mn-lt"/>
              </a:rPr>
              <a:t>K</a:t>
            </a:r>
            <a:r>
              <a:rPr lang="de-DE" altLang="de-DE" sz="1600" dirty="0" smtClean="0">
                <a:solidFill>
                  <a:schemeClr val="tx1"/>
                </a:solidFill>
                <a:latin typeface="+mn-lt"/>
              </a:rPr>
              <a:t>nowledge </a:t>
            </a:r>
            <a:br>
              <a:rPr lang="de-DE" altLang="de-DE" sz="1600" dirty="0" smtClean="0">
                <a:solidFill>
                  <a:schemeClr val="tx1"/>
                </a:solidFill>
                <a:latin typeface="+mn-lt"/>
              </a:rPr>
            </a:br>
            <a:r>
              <a:rPr lang="de-DE" altLang="de-DE" sz="1600" b="0" dirty="0" smtClean="0">
                <a:solidFill>
                  <a:schemeClr val="tx1"/>
                </a:solidFill>
                <a:latin typeface="+mn-lt"/>
              </a:rPr>
              <a:t>Innovation </a:t>
            </a:r>
            <a:r>
              <a:rPr lang="de-DE" altLang="de-DE" sz="1600" b="0" dirty="0" err="1" smtClean="0">
                <a:solidFill>
                  <a:schemeClr val="tx1"/>
                </a:solidFill>
                <a:latin typeface="+mn-lt"/>
              </a:rPr>
              <a:t>system</a:t>
            </a:r>
            <a:r>
              <a:rPr lang="de-DE" altLang="de-DE" sz="1600" b="0" dirty="0" smtClean="0">
                <a:solidFill>
                  <a:schemeClr val="tx1"/>
                </a:solidFill>
                <a:latin typeface="+mn-lt"/>
              </a:rPr>
              <a:t> </a:t>
            </a:r>
            <a:r>
              <a:rPr lang="de-DE" altLang="de-DE" sz="1600" b="0" dirty="0" err="1" smtClean="0">
                <a:solidFill>
                  <a:schemeClr val="tx1"/>
                </a:solidFill>
                <a:latin typeface="+mn-lt"/>
              </a:rPr>
              <a:t>analysis</a:t>
            </a:r>
            <a:r>
              <a:rPr lang="de-DE" altLang="de-DE" sz="1600" b="0" dirty="0" smtClean="0">
                <a:solidFill>
                  <a:schemeClr val="tx1"/>
                </a:solidFill>
                <a:latin typeface="+mn-lt"/>
              </a:rPr>
              <a:t> </a:t>
            </a:r>
            <a:r>
              <a:rPr lang="de-DE" altLang="de-DE" sz="1600" b="0" dirty="0" err="1" smtClean="0">
                <a:solidFill>
                  <a:schemeClr val="tx1"/>
                </a:solidFill>
                <a:latin typeface="+mn-lt"/>
              </a:rPr>
              <a:t>and</a:t>
            </a:r>
            <a:r>
              <a:rPr lang="de-DE" altLang="de-DE" sz="1600" b="0" dirty="0" smtClean="0">
                <a:solidFill>
                  <a:schemeClr val="tx1"/>
                </a:solidFill>
                <a:latin typeface="+mn-lt"/>
              </a:rPr>
              <a:t> design, </a:t>
            </a:r>
            <a:r>
              <a:rPr lang="de-DE" altLang="de-DE" sz="1600" b="0" dirty="0" err="1">
                <a:solidFill>
                  <a:schemeClr val="tx1"/>
                </a:solidFill>
                <a:latin typeface="+mn-lt"/>
              </a:rPr>
              <a:t>g</a:t>
            </a:r>
            <a:r>
              <a:rPr lang="de-DE" altLang="de-DE" sz="1600" b="0" dirty="0" err="1" smtClean="0">
                <a:solidFill>
                  <a:schemeClr val="tx1"/>
                </a:solidFill>
                <a:latin typeface="+mn-lt"/>
              </a:rPr>
              <a:t>overnment</a:t>
            </a:r>
            <a:r>
              <a:rPr lang="de-DE" altLang="de-DE" sz="1600" b="0" dirty="0" smtClean="0">
                <a:solidFill>
                  <a:schemeClr val="tx1"/>
                </a:solidFill>
                <a:latin typeface="+mn-lt"/>
              </a:rPr>
              <a:t> </a:t>
            </a:r>
            <a:r>
              <a:rPr lang="de-DE" altLang="de-DE" sz="1600" b="0" dirty="0" err="1" smtClean="0">
                <a:solidFill>
                  <a:schemeClr val="tx1"/>
                </a:solidFill>
                <a:latin typeface="+mn-lt"/>
              </a:rPr>
              <a:t>based</a:t>
            </a:r>
            <a:r>
              <a:rPr lang="de-DE" altLang="de-DE" sz="1600" b="0" dirty="0" smtClean="0">
                <a:solidFill>
                  <a:schemeClr val="tx1"/>
                </a:solidFill>
                <a:latin typeface="+mn-lt"/>
              </a:rPr>
              <a:t> Innovation </a:t>
            </a:r>
            <a:r>
              <a:rPr lang="de-DE" altLang="de-DE" sz="1600" b="0" dirty="0" err="1" smtClean="0">
                <a:solidFill>
                  <a:schemeClr val="tx1"/>
                </a:solidFill>
                <a:latin typeface="+mn-lt"/>
              </a:rPr>
              <a:t>organisation</a:t>
            </a:r>
            <a:r>
              <a:rPr lang="de-DE" altLang="de-DE" sz="1600" b="0" dirty="0" smtClean="0">
                <a:solidFill>
                  <a:schemeClr val="tx1"/>
                </a:solidFill>
                <a:latin typeface="+mn-lt"/>
              </a:rPr>
              <a:t> </a:t>
            </a:r>
            <a:r>
              <a:rPr lang="de-DE" altLang="de-DE" sz="1600" b="0" dirty="0" err="1" smtClean="0">
                <a:solidFill>
                  <a:schemeClr val="tx1"/>
                </a:solidFill>
                <a:latin typeface="+mn-lt"/>
              </a:rPr>
              <a:t>and</a:t>
            </a:r>
            <a:r>
              <a:rPr lang="de-DE" altLang="de-DE" sz="1600" b="0" dirty="0" smtClean="0">
                <a:solidFill>
                  <a:schemeClr val="tx1"/>
                </a:solidFill>
                <a:latin typeface="+mn-lt"/>
              </a:rPr>
              <a:t> </a:t>
            </a:r>
            <a:r>
              <a:rPr lang="de-DE" altLang="de-DE" sz="1600" b="0" dirty="0" err="1" smtClean="0">
                <a:solidFill>
                  <a:schemeClr val="tx1"/>
                </a:solidFill>
                <a:latin typeface="+mn-lt"/>
              </a:rPr>
              <a:t>programming</a:t>
            </a:r>
            <a:r>
              <a:rPr lang="de-DE" altLang="de-DE" sz="1600" b="0" dirty="0" smtClean="0">
                <a:solidFill>
                  <a:schemeClr val="tx1"/>
                </a:solidFill>
                <a:latin typeface="+mn-lt"/>
              </a:rPr>
              <a:t>, Innovation </a:t>
            </a:r>
            <a:r>
              <a:rPr lang="de-DE" altLang="de-DE" sz="1600" b="0" dirty="0" err="1" smtClean="0">
                <a:solidFill>
                  <a:schemeClr val="tx1"/>
                </a:solidFill>
                <a:latin typeface="+mn-lt"/>
              </a:rPr>
              <a:t>management</a:t>
            </a:r>
            <a:r>
              <a:rPr lang="de-DE" altLang="de-DE" sz="1600" b="0" dirty="0" smtClean="0">
                <a:solidFill>
                  <a:schemeClr val="tx1"/>
                </a:solidFill>
                <a:latin typeface="+mn-lt"/>
              </a:rPr>
              <a:t>; </a:t>
            </a:r>
            <a:r>
              <a:rPr lang="de-DE" altLang="de-DE" sz="1600" b="0" dirty="0" err="1" smtClean="0">
                <a:solidFill>
                  <a:schemeClr val="tx1"/>
                </a:solidFill>
                <a:latin typeface="+mn-lt"/>
              </a:rPr>
              <a:t>analysis</a:t>
            </a:r>
            <a:r>
              <a:rPr lang="de-DE" altLang="de-DE" sz="1600" b="0" dirty="0" smtClean="0">
                <a:solidFill>
                  <a:schemeClr val="tx1"/>
                </a:solidFill>
                <a:latin typeface="+mn-lt"/>
              </a:rPr>
              <a:t>, </a:t>
            </a:r>
            <a:r>
              <a:rPr lang="de-DE" altLang="de-DE" sz="1600" b="0" dirty="0" err="1" smtClean="0">
                <a:solidFill>
                  <a:schemeClr val="tx1"/>
                </a:solidFill>
                <a:latin typeface="+mn-lt"/>
              </a:rPr>
              <a:t>consulting</a:t>
            </a:r>
            <a:r>
              <a:rPr lang="de-DE" altLang="de-DE" sz="1600" b="0" dirty="0" smtClean="0">
                <a:solidFill>
                  <a:schemeClr val="tx1"/>
                </a:solidFill>
                <a:latin typeface="+mn-lt"/>
              </a:rPr>
              <a:t>, </a:t>
            </a:r>
            <a:r>
              <a:rPr lang="de-DE" altLang="de-DE" sz="1600" b="0" dirty="0" err="1" smtClean="0">
                <a:solidFill>
                  <a:schemeClr val="tx1"/>
                </a:solidFill>
                <a:latin typeface="+mn-lt"/>
              </a:rPr>
              <a:t>training</a:t>
            </a:r>
            <a:r>
              <a:rPr lang="de-DE" altLang="de-DE" sz="1600" b="0" dirty="0" smtClean="0">
                <a:solidFill>
                  <a:schemeClr val="tx1"/>
                </a:solidFill>
                <a:latin typeface="+mn-lt"/>
              </a:rPr>
              <a:t> </a:t>
            </a:r>
            <a:br>
              <a:rPr lang="de-DE" altLang="de-DE" sz="1600" b="0" dirty="0" smtClean="0">
                <a:solidFill>
                  <a:schemeClr val="tx1"/>
                </a:solidFill>
                <a:latin typeface="+mn-lt"/>
              </a:rPr>
            </a:br>
            <a:r>
              <a:rPr lang="de-DE" altLang="de-DE" sz="1600" b="0" dirty="0" err="1" smtClean="0">
                <a:solidFill>
                  <a:schemeClr val="tx1"/>
                </a:solidFill>
                <a:latin typeface="+mn-lt"/>
              </a:rPr>
              <a:t>knowledge</a:t>
            </a:r>
            <a:r>
              <a:rPr lang="de-DE" altLang="de-DE" sz="1600" b="0" dirty="0" smtClean="0">
                <a:solidFill>
                  <a:schemeClr val="tx1"/>
                </a:solidFill>
                <a:latin typeface="+mn-lt"/>
              </a:rPr>
              <a:t> </a:t>
            </a:r>
            <a:r>
              <a:rPr lang="de-DE" altLang="de-DE" sz="1600" b="0" dirty="0" err="1" smtClean="0">
                <a:solidFill>
                  <a:schemeClr val="tx1"/>
                </a:solidFill>
                <a:latin typeface="+mn-lt"/>
              </a:rPr>
              <a:t>based</a:t>
            </a:r>
            <a:r>
              <a:rPr lang="de-DE" altLang="de-DE" sz="1600" b="0" dirty="0" smtClean="0">
                <a:solidFill>
                  <a:schemeClr val="tx1"/>
                </a:solidFill>
                <a:latin typeface="+mn-lt"/>
              </a:rPr>
              <a:t> </a:t>
            </a:r>
            <a:r>
              <a:rPr lang="de-DE" altLang="de-DE" sz="1600" b="0" dirty="0" err="1" smtClean="0">
                <a:solidFill>
                  <a:schemeClr val="tx1"/>
                </a:solidFill>
                <a:latin typeface="+mn-lt"/>
              </a:rPr>
              <a:t>economies</a:t>
            </a:r>
            <a:r>
              <a:rPr lang="de-DE" altLang="de-DE" sz="1600" b="0" dirty="0" smtClean="0">
                <a:solidFill>
                  <a:schemeClr val="tx1"/>
                </a:solidFill>
                <a:latin typeface="+mn-lt"/>
              </a:rPr>
              <a:t>, </a:t>
            </a:r>
            <a:r>
              <a:rPr lang="de-DE" altLang="de-DE" sz="1600" b="0" dirty="0" err="1" smtClean="0">
                <a:solidFill>
                  <a:schemeClr val="tx1"/>
                </a:solidFill>
                <a:latin typeface="+mn-lt"/>
              </a:rPr>
              <a:t>emerging</a:t>
            </a:r>
            <a:r>
              <a:rPr lang="de-DE" altLang="de-DE" sz="1600" b="0" dirty="0" smtClean="0">
                <a:solidFill>
                  <a:schemeClr val="tx1"/>
                </a:solidFill>
                <a:latin typeface="+mn-lt"/>
              </a:rPr>
              <a:t> </a:t>
            </a:r>
            <a:r>
              <a:rPr lang="de-DE" altLang="de-DE" sz="1600" b="0" dirty="0" err="1" smtClean="0">
                <a:solidFill>
                  <a:schemeClr val="tx1"/>
                </a:solidFill>
                <a:latin typeface="+mn-lt"/>
              </a:rPr>
              <a:t>economies</a:t>
            </a:r>
            <a:r>
              <a:rPr lang="de-DE" altLang="de-DE" sz="1600" b="0" dirty="0" smtClean="0">
                <a:solidFill>
                  <a:schemeClr val="tx1"/>
                </a:solidFill>
                <a:latin typeface="+mn-lt"/>
              </a:rPr>
              <a:t>, </a:t>
            </a:r>
            <a:r>
              <a:rPr lang="de-DE" altLang="de-DE" sz="1600" b="0" dirty="0" err="1" smtClean="0">
                <a:solidFill>
                  <a:schemeClr val="tx1"/>
                </a:solidFill>
                <a:latin typeface="+mn-lt"/>
              </a:rPr>
              <a:t>development</a:t>
            </a:r>
            <a:r>
              <a:rPr lang="de-DE" altLang="de-DE" sz="1600" b="0" dirty="0" smtClean="0">
                <a:solidFill>
                  <a:schemeClr val="tx1"/>
                </a:solidFill>
                <a:latin typeface="+mn-lt"/>
              </a:rPr>
              <a:t> countries</a:t>
            </a:r>
          </a:p>
          <a:p>
            <a:pPr marL="1588" lvl="1" eaLnBrk="1" hangingPunct="1">
              <a:buClr>
                <a:schemeClr val="tx2"/>
              </a:buClr>
              <a:defRPr/>
            </a:pPr>
            <a:endParaRPr lang="de-DE" altLang="de-DE" sz="1400" dirty="0">
              <a:solidFill>
                <a:schemeClr val="tx1"/>
              </a:solidFill>
              <a:latin typeface="+mn-lt"/>
            </a:endParaRPr>
          </a:p>
        </p:txBody>
      </p:sp>
      <p:sp>
        <p:nvSpPr>
          <p:cNvPr id="43012" name="Rectangle 17"/>
          <p:cNvSpPr>
            <a:spLocks noGrp="1" noChangeArrowheads="1"/>
          </p:cNvSpPr>
          <p:nvPr>
            <p:ph type="body" sz="half" idx="2"/>
          </p:nvPr>
        </p:nvSpPr>
        <p:spPr>
          <a:xfrm>
            <a:off x="4211960" y="776446"/>
            <a:ext cx="4680520" cy="4327525"/>
          </a:xfrm>
        </p:spPr>
        <p:txBody>
          <a:bodyPr/>
          <a:lstStyle/>
          <a:p>
            <a:pPr lvl="1" eaLnBrk="1" hangingPunct="1">
              <a:lnSpc>
                <a:spcPct val="100000"/>
              </a:lnSpc>
              <a:buFont typeface="Wingdings 2" pitchFamily="18" charset="2"/>
              <a:buNone/>
            </a:pPr>
            <a:r>
              <a:rPr lang="en-GB" altLang="de-DE" sz="1600" b="1" dirty="0" smtClean="0"/>
              <a:t>	We are a service provider for innovation and technology.</a:t>
            </a:r>
          </a:p>
          <a:p>
            <a:pPr lvl="1" eaLnBrk="1" hangingPunct="1">
              <a:lnSpc>
                <a:spcPct val="100000"/>
              </a:lnSpc>
              <a:buFont typeface="Wingdings 2" pitchFamily="18" charset="2"/>
              <a:buNone/>
            </a:pPr>
            <a:endParaRPr lang="en-GB" altLang="de-DE" sz="1600" b="1" dirty="0" smtClean="0"/>
          </a:p>
          <a:p>
            <a:pPr lvl="1" eaLnBrk="1" hangingPunct="1">
              <a:lnSpc>
                <a:spcPct val="100000"/>
              </a:lnSpc>
              <a:spcAft>
                <a:spcPts val="1200"/>
              </a:spcAft>
            </a:pPr>
            <a:r>
              <a:rPr lang="en-GB" altLang="de-DE" sz="1600" dirty="0" smtClean="0"/>
              <a:t>Owned  by VDI </a:t>
            </a:r>
            <a:r>
              <a:rPr lang="de-DE" altLang="de-DE" sz="1600" dirty="0" smtClean="0"/>
              <a:t>The A</a:t>
            </a:r>
            <a:r>
              <a:rPr lang="en-GB" altLang="de-DE" sz="1600" dirty="0" err="1" smtClean="0"/>
              <a:t>ssociation</a:t>
            </a:r>
            <a:r>
              <a:rPr lang="en-GB" altLang="de-DE" sz="1600" dirty="0" smtClean="0"/>
              <a:t> of German Engineers (&gt;100.000 members) and VDE</a:t>
            </a:r>
          </a:p>
          <a:p>
            <a:pPr lvl="1" eaLnBrk="1" hangingPunct="1">
              <a:lnSpc>
                <a:spcPct val="100000"/>
              </a:lnSpc>
              <a:spcAft>
                <a:spcPts val="1200"/>
              </a:spcAft>
            </a:pPr>
            <a:r>
              <a:rPr lang="en-GB" altLang="de-DE" sz="1600" dirty="0" smtClean="0"/>
              <a:t>300 Engineers, Social Scientists, Economists based in Berlin</a:t>
            </a:r>
          </a:p>
          <a:p>
            <a:pPr lvl="1" eaLnBrk="1" hangingPunct="1">
              <a:lnSpc>
                <a:spcPct val="100000"/>
              </a:lnSpc>
            </a:pPr>
            <a:r>
              <a:rPr lang="en-GB" altLang="de-DE" sz="1600" dirty="0" smtClean="0"/>
              <a:t>Support for analysis, funding, and organisation</a:t>
            </a:r>
          </a:p>
          <a:p>
            <a:pPr lvl="2" eaLnBrk="1" hangingPunct="1">
              <a:lnSpc>
                <a:spcPct val="100000"/>
              </a:lnSpc>
              <a:buFont typeface="Arial" pitchFamily="34" charset="0"/>
              <a:buNone/>
            </a:pPr>
            <a:r>
              <a:rPr lang="en-GB" altLang="de-DE" sz="1600" dirty="0" smtClean="0"/>
              <a:t>of innovation and technology</a:t>
            </a:r>
          </a:p>
          <a:p>
            <a:pPr lvl="2" eaLnBrk="1" hangingPunct="1">
              <a:lnSpc>
                <a:spcPct val="100000"/>
              </a:lnSpc>
              <a:buFont typeface="Arial" pitchFamily="34" charset="0"/>
              <a:buNone/>
            </a:pPr>
            <a:endParaRPr lang="en-GB" altLang="de-DE" sz="1600" dirty="0" smtClean="0"/>
          </a:p>
          <a:p>
            <a:pPr marL="288925" lvl="2" indent="-285750" eaLnBrk="1" hangingPunct="1">
              <a:lnSpc>
                <a:spcPct val="100000"/>
              </a:lnSpc>
              <a:buFont typeface="Wingdings" panose="05000000000000000000" pitchFamily="2" charset="2"/>
              <a:buChar char="§"/>
            </a:pPr>
            <a:r>
              <a:rPr lang="en-GB" altLang="de-DE" sz="1600" dirty="0"/>
              <a:t>Mainly for Federal German </a:t>
            </a:r>
            <a:r>
              <a:rPr lang="en-GB" altLang="de-DE" sz="1600" dirty="0" err="1"/>
              <a:t>Minstries</a:t>
            </a:r>
            <a:endParaRPr lang="en-GB" altLang="de-DE" sz="1600" dirty="0"/>
          </a:p>
          <a:p>
            <a:pPr lvl="2" eaLnBrk="1" hangingPunct="1">
              <a:buFont typeface="Arial" pitchFamily="34" charset="0"/>
              <a:buNone/>
            </a:pPr>
            <a:endParaRPr lang="en-GB" altLang="de-DE" dirty="0" smtClean="0"/>
          </a:p>
          <a:p>
            <a:pPr marL="0" indent="0" eaLnBrk="1" hangingPunct="1"/>
            <a:endParaRPr lang="en-GB" altLang="de-DE" dirty="0" smtClean="0"/>
          </a:p>
        </p:txBody>
      </p:sp>
    </p:spTree>
    <p:extLst>
      <p:ext uri="{BB962C8B-B14F-4D97-AF65-F5344CB8AC3E}">
        <p14:creationId xmlns:p14="http://schemas.microsoft.com/office/powerpoint/2010/main" val="4218651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Implementation</a:t>
            </a:r>
            <a:endParaRPr lang="fi-FI" dirty="0"/>
          </a:p>
        </p:txBody>
      </p:sp>
      <p:sp>
        <p:nvSpPr>
          <p:cNvPr id="3" name="Content Placeholder 2"/>
          <p:cNvSpPr>
            <a:spLocks noGrp="1"/>
          </p:cNvSpPr>
          <p:nvPr>
            <p:ph idx="4294967295"/>
          </p:nvPr>
        </p:nvSpPr>
        <p:spPr>
          <a:xfrm>
            <a:off x="900100" y="1340768"/>
            <a:ext cx="4211960" cy="3921125"/>
          </a:xfrm>
        </p:spPr>
        <p:txBody>
          <a:bodyPr/>
          <a:lstStyle/>
          <a:p>
            <a:pPr marL="0" indent="0">
              <a:spcBef>
                <a:spcPts val="1200"/>
              </a:spcBef>
              <a:buClr>
                <a:srgbClr val="1C75B7"/>
              </a:buClr>
              <a:buSzPct val="140000"/>
              <a:buNone/>
            </a:pPr>
            <a:r>
              <a:rPr lang="de-DE" sz="2100" b="1" dirty="0">
                <a:solidFill>
                  <a:srgbClr val="1C75B7"/>
                </a:solidFill>
              </a:rPr>
              <a:t>Fast Track </a:t>
            </a:r>
            <a:r>
              <a:rPr lang="de-DE" sz="2100" b="1" dirty="0" err="1" smtClean="0">
                <a:solidFill>
                  <a:srgbClr val="1C75B7"/>
                </a:solidFill>
              </a:rPr>
              <a:t>Activity</a:t>
            </a:r>
            <a:r>
              <a:rPr lang="de-DE" sz="2100" b="1" dirty="0" smtClean="0">
                <a:solidFill>
                  <a:srgbClr val="1C75B7"/>
                </a:solidFill>
              </a:rPr>
              <a:t> 2014</a:t>
            </a:r>
            <a:r>
              <a:rPr lang="de-DE" sz="1700" dirty="0" smtClean="0"/>
              <a:t> </a:t>
            </a:r>
            <a:br>
              <a:rPr lang="de-DE" sz="1700" dirty="0" smtClean="0"/>
            </a:br>
            <a:r>
              <a:rPr lang="de-DE" sz="1700" dirty="0" smtClean="0"/>
              <a:t/>
            </a:r>
            <a:br>
              <a:rPr lang="de-DE" sz="1700" dirty="0" smtClean="0"/>
            </a:br>
            <a:r>
              <a:rPr lang="en-US" sz="1700" dirty="0" smtClean="0"/>
              <a:t>Understanding </a:t>
            </a:r>
            <a:r>
              <a:rPr lang="en-US" sz="1700" dirty="0"/>
              <a:t>employment </a:t>
            </a:r>
            <a:r>
              <a:rPr lang="en-US" sz="1700" dirty="0" smtClean="0"/>
              <a:t/>
            </a:r>
            <a:br>
              <a:rPr lang="en-US" sz="1700" dirty="0" smtClean="0"/>
            </a:br>
            <a:r>
              <a:rPr lang="en-US" sz="1700" dirty="0" smtClean="0"/>
              <a:t>participation </a:t>
            </a:r>
            <a:r>
              <a:rPr lang="en-US" sz="1700" dirty="0"/>
              <a:t>of older workers: </a:t>
            </a:r>
            <a:r>
              <a:rPr lang="en-US" sz="1700" dirty="0" smtClean="0"/>
              <a:t/>
            </a:r>
            <a:br>
              <a:rPr lang="en-US" sz="1700" dirty="0" smtClean="0"/>
            </a:br>
            <a:r>
              <a:rPr lang="en-US" sz="1700" dirty="0" smtClean="0"/>
              <a:t>Creating </a:t>
            </a:r>
            <a:r>
              <a:rPr lang="en-US" sz="1700" dirty="0"/>
              <a:t>a knowledge base for </a:t>
            </a:r>
            <a:r>
              <a:rPr lang="en-US" sz="1700" dirty="0" smtClean="0"/>
              <a:t/>
            </a:r>
            <a:br>
              <a:rPr lang="en-US" sz="1700" dirty="0" smtClean="0"/>
            </a:br>
            <a:r>
              <a:rPr lang="en-US" sz="1700" dirty="0" smtClean="0"/>
              <a:t>future </a:t>
            </a:r>
            <a:r>
              <a:rPr lang="en-US" sz="1700" dirty="0" err="1"/>
              <a:t>labour</a:t>
            </a:r>
            <a:r>
              <a:rPr lang="en-US" sz="1700" dirty="0"/>
              <a:t> market </a:t>
            </a:r>
            <a:r>
              <a:rPr lang="en-US" sz="1700" dirty="0" smtClean="0"/>
              <a:t>challenges</a:t>
            </a:r>
            <a:endParaRPr lang="de-DE" sz="1700" dirty="0" smtClean="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365" y="1052736"/>
            <a:ext cx="3270605" cy="4626836"/>
          </a:xfrm>
          <a:prstGeom prst="rect">
            <a:avLst/>
          </a:prstGeom>
        </p:spPr>
      </p:pic>
    </p:spTree>
    <p:extLst>
      <p:ext uri="{BB962C8B-B14F-4D97-AF65-F5344CB8AC3E}">
        <p14:creationId xmlns:p14="http://schemas.microsoft.com/office/powerpoint/2010/main" val="1633738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3200" dirty="0" err="1" smtClean="0"/>
              <a:t>Alignment</a:t>
            </a:r>
            <a:r>
              <a:rPr lang="de-DE" sz="3200" dirty="0" smtClean="0"/>
              <a:t> in </a:t>
            </a:r>
            <a:r>
              <a:rPr lang="de-DE" sz="3200" dirty="0" err="1" smtClean="0"/>
              <a:t>the</a:t>
            </a:r>
            <a:r>
              <a:rPr lang="de-DE" sz="3200" dirty="0" smtClean="0"/>
              <a:t> ERA</a:t>
            </a:r>
            <a:endParaRPr lang="de-DE" sz="3200" dirty="0"/>
          </a:p>
        </p:txBody>
      </p:sp>
      <p:sp>
        <p:nvSpPr>
          <p:cNvPr id="13" name="Textfeld 12"/>
          <p:cNvSpPr txBox="1"/>
          <p:nvPr/>
        </p:nvSpPr>
        <p:spPr>
          <a:xfrm>
            <a:off x="3563888" y="2617167"/>
            <a:ext cx="2016224" cy="307777"/>
          </a:xfrm>
          <a:prstGeom prst="rect">
            <a:avLst/>
          </a:prstGeom>
          <a:noFill/>
        </p:spPr>
        <p:txBody>
          <a:bodyPr wrap="square" rtlCol="0">
            <a:spAutoFit/>
          </a:bodyPr>
          <a:lstStyle/>
          <a:p>
            <a:r>
              <a:rPr lang="de-DE" sz="1400" dirty="0" smtClean="0"/>
              <a:t>National </a:t>
            </a:r>
            <a:r>
              <a:rPr lang="de-DE" sz="1400" dirty="0" err="1" smtClean="0"/>
              <a:t>Programming</a:t>
            </a:r>
            <a:r>
              <a:rPr lang="de-DE" sz="1400" dirty="0" smtClean="0"/>
              <a:t>  </a:t>
            </a:r>
            <a:endParaRPr lang="de-DE" sz="1400" b="1" dirty="0"/>
          </a:p>
        </p:txBody>
      </p:sp>
      <p:grpSp>
        <p:nvGrpSpPr>
          <p:cNvPr id="40" name="Gruppieren 39"/>
          <p:cNvGrpSpPr/>
          <p:nvPr/>
        </p:nvGrpSpPr>
        <p:grpSpPr>
          <a:xfrm>
            <a:off x="2807804" y="4939280"/>
            <a:ext cx="1296144" cy="1406044"/>
            <a:chOff x="2339752" y="4255204"/>
            <a:chExt cx="1296144" cy="1406044"/>
          </a:xfrm>
          <a:noFill/>
        </p:grpSpPr>
        <p:sp>
          <p:nvSpPr>
            <p:cNvPr id="41" name="Textfeld 40"/>
            <p:cNvSpPr txBox="1"/>
            <p:nvPr/>
          </p:nvSpPr>
          <p:spPr>
            <a:xfrm>
              <a:off x="2339752" y="4255204"/>
              <a:ext cx="1296144" cy="253916"/>
            </a:xfrm>
            <a:prstGeom prst="rect">
              <a:avLst/>
            </a:prstGeom>
            <a:grpFill/>
          </p:spPr>
          <p:txBody>
            <a:bodyPr wrap="square" rtlCol="0">
              <a:spAutoFit/>
            </a:bodyPr>
            <a:lstStyle/>
            <a:p>
              <a:endParaRPr lang="de-DE" sz="1050" dirty="0"/>
            </a:p>
          </p:txBody>
        </p:sp>
        <p:sp>
          <p:nvSpPr>
            <p:cNvPr id="42" name="Textfeld 41"/>
            <p:cNvSpPr txBox="1"/>
            <p:nvPr/>
          </p:nvSpPr>
          <p:spPr>
            <a:xfrm>
              <a:off x="2339752" y="4543236"/>
              <a:ext cx="1296144" cy="253916"/>
            </a:xfrm>
            <a:prstGeom prst="rect">
              <a:avLst/>
            </a:prstGeom>
            <a:grpFill/>
          </p:spPr>
          <p:txBody>
            <a:bodyPr wrap="square" rtlCol="0">
              <a:spAutoFit/>
            </a:bodyPr>
            <a:lstStyle/>
            <a:p>
              <a:endParaRPr lang="de-DE" sz="1050" dirty="0"/>
            </a:p>
          </p:txBody>
        </p:sp>
        <p:sp>
          <p:nvSpPr>
            <p:cNvPr id="44" name="Textfeld 43"/>
            <p:cNvSpPr txBox="1"/>
            <p:nvPr/>
          </p:nvSpPr>
          <p:spPr>
            <a:xfrm>
              <a:off x="2339752" y="5102241"/>
              <a:ext cx="1296144" cy="253916"/>
            </a:xfrm>
            <a:prstGeom prst="rect">
              <a:avLst/>
            </a:prstGeom>
            <a:grpFill/>
          </p:spPr>
          <p:txBody>
            <a:bodyPr wrap="square" rtlCol="0">
              <a:spAutoFit/>
            </a:bodyPr>
            <a:lstStyle/>
            <a:p>
              <a:endParaRPr lang="de-DE" sz="1050" dirty="0"/>
            </a:p>
          </p:txBody>
        </p:sp>
        <p:sp>
          <p:nvSpPr>
            <p:cNvPr id="45" name="Textfeld 44"/>
            <p:cNvSpPr txBox="1"/>
            <p:nvPr/>
          </p:nvSpPr>
          <p:spPr>
            <a:xfrm>
              <a:off x="2339752" y="5407332"/>
              <a:ext cx="1296144" cy="253916"/>
            </a:xfrm>
            <a:prstGeom prst="rect">
              <a:avLst/>
            </a:prstGeom>
            <a:grpFill/>
          </p:spPr>
          <p:txBody>
            <a:bodyPr wrap="square" rtlCol="0">
              <a:spAutoFit/>
            </a:bodyPr>
            <a:lstStyle/>
            <a:p>
              <a:endParaRPr lang="de-DE" sz="1050" dirty="0"/>
            </a:p>
          </p:txBody>
        </p:sp>
      </p:grpSp>
      <p:sp>
        <p:nvSpPr>
          <p:cNvPr id="53" name="Textfeld 52"/>
          <p:cNvSpPr txBox="1"/>
          <p:nvPr/>
        </p:nvSpPr>
        <p:spPr>
          <a:xfrm>
            <a:off x="2843808" y="5037567"/>
            <a:ext cx="1584176" cy="338554"/>
          </a:xfrm>
          <a:prstGeom prst="rect">
            <a:avLst/>
          </a:prstGeom>
          <a:noFill/>
        </p:spPr>
        <p:txBody>
          <a:bodyPr wrap="square" rtlCol="0">
            <a:spAutoFit/>
          </a:bodyPr>
          <a:lstStyle/>
          <a:p>
            <a:r>
              <a:rPr lang="de-DE" sz="1600" b="1" dirty="0" smtClean="0">
                <a:solidFill>
                  <a:schemeClr val="accent1">
                    <a:lumMod val="75000"/>
                  </a:schemeClr>
                </a:solidFill>
              </a:rPr>
              <a:t>JPI MYBL</a:t>
            </a:r>
            <a:endParaRPr lang="de-DE" sz="1600" b="1" dirty="0">
              <a:solidFill>
                <a:schemeClr val="accent1">
                  <a:lumMod val="75000"/>
                </a:schemeClr>
              </a:solidFill>
            </a:endParaRPr>
          </a:p>
        </p:txBody>
      </p:sp>
      <p:grpSp>
        <p:nvGrpSpPr>
          <p:cNvPr id="7" name="Groep 6"/>
          <p:cNvGrpSpPr/>
          <p:nvPr/>
        </p:nvGrpSpPr>
        <p:grpSpPr>
          <a:xfrm>
            <a:off x="683568" y="912612"/>
            <a:ext cx="7704856" cy="4545088"/>
            <a:chOff x="35496" y="2204864"/>
            <a:chExt cx="9073008" cy="4545088"/>
          </a:xfrm>
        </p:grpSpPr>
        <p:sp>
          <p:nvSpPr>
            <p:cNvPr id="9" name="Pfeil nach rechts 8"/>
            <p:cNvSpPr/>
            <p:nvPr/>
          </p:nvSpPr>
          <p:spPr>
            <a:xfrm>
              <a:off x="159767" y="2204864"/>
              <a:ext cx="8732713" cy="494183"/>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7308304" y="2276872"/>
              <a:ext cx="1440160" cy="307777"/>
            </a:xfrm>
            <a:prstGeom prst="rect">
              <a:avLst/>
            </a:prstGeom>
            <a:noFill/>
          </p:spPr>
          <p:txBody>
            <a:bodyPr wrap="square" rtlCol="0">
              <a:spAutoFit/>
            </a:bodyPr>
            <a:lstStyle/>
            <a:p>
              <a:r>
                <a:rPr lang="de-DE" sz="1400" b="1" dirty="0" smtClean="0"/>
                <a:t>Market </a:t>
              </a:r>
              <a:r>
                <a:rPr lang="de-DE" sz="1400" b="1" dirty="0" err="1" smtClean="0"/>
                <a:t>Uptake</a:t>
              </a:r>
              <a:endParaRPr lang="de-DE" sz="1400" b="1" dirty="0"/>
            </a:p>
          </p:txBody>
        </p:sp>
        <p:sp>
          <p:nvSpPr>
            <p:cNvPr id="39" name="Rechteck 38"/>
            <p:cNvSpPr/>
            <p:nvPr/>
          </p:nvSpPr>
          <p:spPr>
            <a:xfrm>
              <a:off x="2771800" y="4905164"/>
              <a:ext cx="1152128" cy="1116125"/>
            </a:xfrm>
            <a:prstGeom prst="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Pfeil nach rechts 46"/>
            <p:cNvSpPr/>
            <p:nvPr/>
          </p:nvSpPr>
          <p:spPr>
            <a:xfrm>
              <a:off x="3959932" y="5337212"/>
              <a:ext cx="1404156" cy="252028"/>
            </a:xfrm>
            <a:prstGeom prst="rightArrow">
              <a:avLst/>
            </a:prstGeom>
            <a:solidFill>
              <a:srgbClr val="1C7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endParaRPr lang="de-DE" dirty="0"/>
            </a:p>
            <a:p>
              <a:pPr algn="ctr"/>
              <a:endParaRPr lang="de-DE" dirty="0" smtClean="0"/>
            </a:p>
            <a:p>
              <a:pPr algn="ctr"/>
              <a:endParaRPr lang="de-DE" dirty="0"/>
            </a:p>
            <a:p>
              <a:pPr algn="ctr"/>
              <a:endParaRPr lang="de-DE" dirty="0" smtClean="0"/>
            </a:p>
            <a:p>
              <a:pPr algn="ctr"/>
              <a:endParaRPr lang="de-DE" dirty="0"/>
            </a:p>
          </p:txBody>
        </p:sp>
        <p:sp>
          <p:nvSpPr>
            <p:cNvPr id="48" name="Pfeil nach rechts 47"/>
            <p:cNvSpPr/>
            <p:nvPr/>
          </p:nvSpPr>
          <p:spPr>
            <a:xfrm rot="16200000">
              <a:off x="2724535" y="4124336"/>
              <a:ext cx="1210654" cy="252027"/>
            </a:xfrm>
            <a:prstGeom prst="rightArrow">
              <a:avLst/>
            </a:prstGeom>
            <a:solidFill>
              <a:srgbClr val="1C7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endParaRPr lang="de-DE" dirty="0"/>
            </a:p>
            <a:p>
              <a:pPr algn="ctr"/>
              <a:endParaRPr lang="de-DE" dirty="0" smtClean="0"/>
            </a:p>
            <a:p>
              <a:pPr algn="ctr"/>
              <a:endParaRPr lang="de-DE" dirty="0"/>
            </a:p>
          </p:txBody>
        </p:sp>
        <p:pic>
          <p:nvPicPr>
            <p:cNvPr id="57" name="Picture 2" descr="http://www.textile-platform.eu/storage/horizon2020-prezi.jpg?__SQUARESPACE_CACHEVERSION=13234400542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606" y="4746794"/>
              <a:ext cx="1351650" cy="1022466"/>
            </a:xfrm>
            <a:prstGeom prst="rect">
              <a:avLst/>
            </a:prstGeom>
            <a:noFill/>
            <a:extLst>
              <a:ext uri="{909E8E84-426E-40DD-AFC4-6F175D3DCCD1}">
                <a14:hiddenFill xmlns:a14="http://schemas.microsoft.com/office/drawing/2010/main">
                  <a:solidFill>
                    <a:srgbClr val="FFFFFF"/>
                  </a:solidFill>
                </a14:hiddenFill>
              </a:ext>
            </a:extLst>
          </p:spPr>
        </p:pic>
        <p:pic>
          <p:nvPicPr>
            <p:cNvPr id="58" name="Grafik 57"/>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68" y="4315581"/>
              <a:ext cx="940088" cy="625587"/>
            </a:xfrm>
            <a:prstGeom prst="rect">
              <a:avLst/>
            </a:prstGeom>
          </p:spPr>
        </p:pic>
        <p:pic>
          <p:nvPicPr>
            <p:cNvPr id="64" name="Picture 9" descr="Hom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6" y="5718479"/>
              <a:ext cx="1528572" cy="30571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06" y="5154105"/>
              <a:ext cx="935714" cy="50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descr="Healthy Diet for Healthy Lif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9765" y="6054387"/>
              <a:ext cx="849947" cy="60879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0" descr="Vollbild anzeige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9371" y="5013176"/>
              <a:ext cx="1819133" cy="75797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descr="Logo AAL">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4288" y="4445112"/>
              <a:ext cx="1296144" cy="496056"/>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uppieren 68"/>
            <p:cNvGrpSpPr/>
            <p:nvPr/>
          </p:nvGrpSpPr>
          <p:grpSpPr>
            <a:xfrm>
              <a:off x="5796136" y="5661248"/>
              <a:ext cx="2762629" cy="1088704"/>
              <a:chOff x="6777923" y="5157191"/>
              <a:chExt cx="2762629" cy="1088704"/>
            </a:xfrm>
          </p:grpSpPr>
          <p:pic>
            <p:nvPicPr>
              <p:cNvPr id="70" name="Picture 28" descr="Vollbild anzeige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4288" y="5517232"/>
                <a:ext cx="1828800" cy="72866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71" name="Ellipse 70"/>
              <p:cNvSpPr/>
              <p:nvPr/>
            </p:nvSpPr>
            <p:spPr bwMode="auto">
              <a:xfrm>
                <a:off x="7884368" y="5157191"/>
                <a:ext cx="589226" cy="546697"/>
              </a:xfrm>
              <a:prstGeom prst="ellips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lumMod val="50000"/>
                      <a:lumOff val="50000"/>
                    </a:schemeClr>
                  </a:solidFill>
                  <a:effectLst/>
                  <a:latin typeface="Arial" charset="0"/>
                  <a:ea typeface="ヒラギノ角ゴ Pro W3" charset="0"/>
                  <a:cs typeface="ヒラギノ角ゴ Pro W3" charset="0"/>
                </a:endParaRPr>
              </a:p>
            </p:txBody>
          </p:sp>
          <p:sp>
            <p:nvSpPr>
              <p:cNvPr id="72" name="Textfeld 71"/>
              <p:cNvSpPr txBox="1"/>
              <p:nvPr/>
            </p:nvSpPr>
            <p:spPr>
              <a:xfrm>
                <a:off x="6777923" y="5272172"/>
                <a:ext cx="2762629" cy="677108"/>
              </a:xfrm>
              <a:prstGeom prst="rect">
                <a:avLst/>
              </a:prstGeom>
              <a:noFill/>
            </p:spPr>
            <p:txBody>
              <a:bodyPr wrap="square" rtlCol="0">
                <a:spAutoFit/>
              </a:bodyPr>
              <a:lstStyle/>
              <a:p>
                <a:pPr algn="ctr"/>
                <a:r>
                  <a:rPr lang="de-DE" sz="1600" b="1" dirty="0" smtClean="0">
                    <a:solidFill>
                      <a:schemeClr val="tx2"/>
                    </a:solidFill>
                  </a:rPr>
                  <a:t>KIC</a:t>
                </a:r>
              </a:p>
              <a:p>
                <a:pPr algn="ctr"/>
                <a:r>
                  <a:rPr lang="de-DE" sz="1100" b="1" dirty="0" err="1" smtClean="0">
                    <a:solidFill>
                      <a:schemeClr val="tx2"/>
                    </a:solidFill>
                  </a:rPr>
                  <a:t>Healthy</a:t>
                </a:r>
                <a:r>
                  <a:rPr lang="de-DE" sz="1100" b="1" dirty="0" smtClean="0">
                    <a:solidFill>
                      <a:schemeClr val="tx2"/>
                    </a:solidFill>
                  </a:rPr>
                  <a:t> Living </a:t>
                </a:r>
                <a:r>
                  <a:rPr lang="de-DE" sz="1100" b="1" dirty="0" err="1" smtClean="0">
                    <a:solidFill>
                      <a:schemeClr val="tx2"/>
                    </a:solidFill>
                  </a:rPr>
                  <a:t>and</a:t>
                </a:r>
                <a:r>
                  <a:rPr lang="de-DE" sz="1100" b="1" dirty="0" smtClean="0">
                    <a:solidFill>
                      <a:schemeClr val="tx2"/>
                    </a:solidFill>
                  </a:rPr>
                  <a:t> </a:t>
                </a:r>
              </a:p>
              <a:p>
                <a:pPr algn="ctr"/>
                <a:r>
                  <a:rPr lang="de-DE" sz="1100" b="1" dirty="0" err="1">
                    <a:solidFill>
                      <a:schemeClr val="tx2"/>
                    </a:solidFill>
                  </a:rPr>
                  <a:t>A</a:t>
                </a:r>
                <a:r>
                  <a:rPr lang="de-DE" sz="1100" b="1" dirty="0" err="1" smtClean="0">
                    <a:solidFill>
                      <a:schemeClr val="tx2"/>
                    </a:solidFill>
                  </a:rPr>
                  <a:t>ctive</a:t>
                </a:r>
                <a:r>
                  <a:rPr lang="de-DE" sz="1100" b="1" dirty="0" smtClean="0">
                    <a:solidFill>
                      <a:schemeClr val="tx2"/>
                    </a:solidFill>
                  </a:rPr>
                  <a:t> </a:t>
                </a:r>
                <a:r>
                  <a:rPr lang="de-DE" sz="1100" b="1" dirty="0" err="1">
                    <a:solidFill>
                      <a:schemeClr val="tx2"/>
                    </a:solidFill>
                  </a:rPr>
                  <a:t>A</a:t>
                </a:r>
                <a:r>
                  <a:rPr lang="de-DE" sz="1100" b="1" dirty="0" err="1" smtClean="0">
                    <a:solidFill>
                      <a:schemeClr val="tx2"/>
                    </a:solidFill>
                  </a:rPr>
                  <a:t>geing</a:t>
                </a:r>
                <a:r>
                  <a:rPr lang="de-DE" sz="1100" b="1" dirty="0" smtClean="0">
                    <a:solidFill>
                      <a:schemeClr val="tx2"/>
                    </a:solidFill>
                  </a:rPr>
                  <a:t> </a:t>
                </a:r>
                <a:endParaRPr lang="de-DE" sz="1100" b="1" dirty="0">
                  <a:solidFill>
                    <a:schemeClr val="tx2"/>
                  </a:solidFill>
                </a:endParaRPr>
              </a:p>
            </p:txBody>
          </p:sp>
        </p:grpSp>
        <p:sp>
          <p:nvSpPr>
            <p:cNvPr id="73" name="Textfeld 72"/>
            <p:cNvSpPr txBox="1"/>
            <p:nvPr/>
          </p:nvSpPr>
          <p:spPr>
            <a:xfrm>
              <a:off x="3256111" y="2276872"/>
              <a:ext cx="2468017" cy="307777"/>
            </a:xfrm>
            <a:prstGeom prst="rect">
              <a:avLst/>
            </a:prstGeom>
            <a:noFill/>
          </p:spPr>
          <p:txBody>
            <a:bodyPr wrap="square" rtlCol="0">
              <a:spAutoFit/>
            </a:bodyPr>
            <a:lstStyle/>
            <a:p>
              <a:r>
                <a:rPr lang="de-DE" sz="1400" b="1" dirty="0" smtClean="0"/>
                <a:t>Applied Research </a:t>
              </a:r>
              <a:endParaRPr lang="de-DE" sz="1400" b="1" dirty="0"/>
            </a:p>
          </p:txBody>
        </p:sp>
        <p:pic>
          <p:nvPicPr>
            <p:cNvPr id="77" name="Grafik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44022" y="5409220"/>
              <a:ext cx="1007898" cy="403245"/>
            </a:xfrm>
            <a:prstGeom prst="rect">
              <a:avLst/>
            </a:prstGeom>
          </p:spPr>
        </p:pic>
        <p:grpSp>
          <p:nvGrpSpPr>
            <p:cNvPr id="4" name="Gruppieren 3"/>
            <p:cNvGrpSpPr/>
            <p:nvPr/>
          </p:nvGrpSpPr>
          <p:grpSpPr>
            <a:xfrm>
              <a:off x="2987824" y="2924944"/>
              <a:ext cx="900100" cy="598723"/>
              <a:chOff x="2159732" y="2814961"/>
              <a:chExt cx="900100" cy="598723"/>
            </a:xfrm>
          </p:grpSpPr>
          <p:pic>
            <p:nvPicPr>
              <p:cNvPr id="61" name="Picture 45" descr="Swed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59732" y="2814961"/>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9" descr="Denmar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04330" y="2917595"/>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3" descr="Finlan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65767" y="3030199"/>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3" descr="Norwa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87791" y="3159684"/>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uppieren 1"/>
            <p:cNvGrpSpPr/>
            <p:nvPr/>
          </p:nvGrpSpPr>
          <p:grpSpPr>
            <a:xfrm>
              <a:off x="1931116" y="2924944"/>
              <a:ext cx="912692" cy="693029"/>
              <a:chOff x="1421060" y="2810013"/>
              <a:chExt cx="912692" cy="693029"/>
            </a:xfrm>
          </p:grpSpPr>
          <p:pic>
            <p:nvPicPr>
              <p:cNvPr id="62" name="Picture 47" descr="The-United-Kingdom"/>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421060" y="2810013"/>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7" descr="Polan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80932" y="2924944"/>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84" descr="Belgium"/>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93862" y="2995419"/>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98" descr="The-Netherland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56436" y="3135755"/>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44272" y="3243389"/>
                <a:ext cx="389480" cy="259653"/>
              </a:xfrm>
              <a:prstGeom prst="rect">
                <a:avLst/>
              </a:prstGeom>
            </p:spPr>
          </p:pic>
        </p:grpSp>
        <p:grpSp>
          <p:nvGrpSpPr>
            <p:cNvPr id="5" name="Gruppieren 4"/>
            <p:cNvGrpSpPr/>
            <p:nvPr/>
          </p:nvGrpSpPr>
          <p:grpSpPr>
            <a:xfrm>
              <a:off x="814913" y="2940113"/>
              <a:ext cx="1092791" cy="704911"/>
              <a:chOff x="814913" y="2940113"/>
              <a:chExt cx="1092791" cy="704911"/>
            </a:xfrm>
          </p:grpSpPr>
          <p:pic>
            <p:nvPicPr>
              <p:cNvPr id="59" name="Picture 82" descr="Austria"/>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4913" y="2940113"/>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88" descr="Germany"/>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74878" y="3040303"/>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96" descr="Switzerland"/>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54380" y="3149718"/>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9" descr="Italy"/>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40401" y="3270374"/>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17179" y="3397374"/>
                <a:ext cx="390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3" name="Pfeil nach rechts 42"/>
            <p:cNvSpPr/>
            <p:nvPr/>
          </p:nvSpPr>
          <p:spPr>
            <a:xfrm rot="5400000">
              <a:off x="-1769641" y="4154016"/>
              <a:ext cx="4104457" cy="494184"/>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159767" y="2276872"/>
              <a:ext cx="2468017" cy="307777"/>
            </a:xfrm>
            <a:prstGeom prst="rect">
              <a:avLst/>
            </a:prstGeom>
            <a:noFill/>
          </p:spPr>
          <p:txBody>
            <a:bodyPr wrap="square" rtlCol="0">
              <a:spAutoFit/>
            </a:bodyPr>
            <a:lstStyle/>
            <a:p>
              <a:r>
                <a:rPr lang="de-DE" sz="1400" b="1" dirty="0" smtClean="0"/>
                <a:t>Basic Research</a:t>
              </a:r>
              <a:endParaRPr lang="de-DE" sz="1400" b="1" dirty="0"/>
            </a:p>
          </p:txBody>
        </p:sp>
        <p:sp>
          <p:nvSpPr>
            <p:cNvPr id="49" name="Textfeld 48"/>
            <p:cNvSpPr txBox="1"/>
            <p:nvPr/>
          </p:nvSpPr>
          <p:spPr>
            <a:xfrm rot="16200000">
              <a:off x="-1600618" y="4150206"/>
              <a:ext cx="3766412" cy="307777"/>
            </a:xfrm>
            <a:prstGeom prst="rect">
              <a:avLst/>
            </a:prstGeom>
            <a:noFill/>
          </p:spPr>
          <p:txBody>
            <a:bodyPr wrap="square" rtlCol="0">
              <a:spAutoFit/>
            </a:bodyPr>
            <a:lstStyle/>
            <a:p>
              <a:r>
                <a:rPr lang="de-DE" sz="1400" b="1" dirty="0"/>
                <a:t>European </a:t>
              </a:r>
              <a:r>
                <a:rPr lang="de-DE" sz="1400" b="1" dirty="0" smtClean="0"/>
                <a:t>                                       National</a:t>
              </a:r>
              <a:endParaRPr lang="de-DE" sz="1400" b="1" dirty="0"/>
            </a:p>
          </p:txBody>
        </p:sp>
      </p:grpSp>
      <p:pic>
        <p:nvPicPr>
          <p:cNvPr id="115" name="Grafik 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131082" y="2204977"/>
            <a:ext cx="476250" cy="238125"/>
          </a:xfrm>
          <a:prstGeom prst="rect">
            <a:avLst/>
          </a:prstGeom>
        </p:spPr>
      </p:pic>
    </p:spTree>
    <p:extLst>
      <p:ext uri="{BB962C8B-B14F-4D97-AF65-F5344CB8AC3E}">
        <p14:creationId xmlns:p14="http://schemas.microsoft.com/office/powerpoint/2010/main" val="2735198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marR="0" lvl="2" indent="-228600" algn="ctr" defTabSz="914400" rtl="0" eaLnBrk="1" fontAlgn="auto" latinLnBrk="0" hangingPunct="1">
              <a:lnSpc>
                <a:spcPct val="100000"/>
              </a:lnSpc>
              <a:spcBef>
                <a:spcPts val="600"/>
              </a:spcBef>
              <a:spcAft>
                <a:spcPts val="0"/>
              </a:spcAft>
              <a:tabLst/>
              <a:defRPr/>
            </a:pPr>
            <a:r>
              <a:rPr lang="en-US" sz="3200" kern="1200" dirty="0" smtClean="0">
                <a:solidFill>
                  <a:schemeClr val="tx1"/>
                </a:solidFill>
                <a:latin typeface="Arial" pitchFamily="34" charset="0"/>
                <a:ea typeface="+mj-ea"/>
                <a:cs typeface="Arial" pitchFamily="34" charset="0"/>
              </a:rPr>
              <a:t>Past and Current Alignment-Activities</a:t>
            </a:r>
            <a:endParaRPr lang="en-US" sz="3200" kern="1200" dirty="0">
              <a:solidFill>
                <a:schemeClr val="tx1"/>
              </a:solidFill>
              <a:latin typeface="Arial" pitchFamily="34" charset="0"/>
              <a:ea typeface="+mj-ea"/>
              <a:cs typeface="Arial" pitchFamily="34" charset="0"/>
            </a:endParaRPr>
          </a:p>
        </p:txBody>
      </p:sp>
      <p:sp>
        <p:nvSpPr>
          <p:cNvPr id="3" name="Inhaltsplatzhalter 2"/>
          <p:cNvSpPr>
            <a:spLocks noGrp="1"/>
          </p:cNvSpPr>
          <p:nvPr>
            <p:ph idx="4294967295"/>
          </p:nvPr>
        </p:nvSpPr>
        <p:spPr>
          <a:xfrm>
            <a:off x="899592" y="1143000"/>
            <a:ext cx="7200800" cy="4374232"/>
          </a:xfrm>
        </p:spPr>
        <p:txBody>
          <a:bodyPr/>
          <a:lstStyle/>
          <a:p>
            <a:pPr marL="457200" lvl="2" indent="-457200"/>
            <a:r>
              <a:rPr lang="en-US" sz="2100" b="1" dirty="0">
                <a:solidFill>
                  <a:srgbClr val="1C75B7"/>
                </a:solidFill>
              </a:rPr>
              <a:t>Discussion of c</a:t>
            </a:r>
            <a:r>
              <a:rPr lang="en-US" sz="2100" b="1" dirty="0" smtClean="0">
                <a:solidFill>
                  <a:srgbClr val="1C75B7"/>
                </a:solidFill>
              </a:rPr>
              <a:t>oncepts </a:t>
            </a:r>
            <a:r>
              <a:rPr lang="en-US" sz="2100" b="1" dirty="0">
                <a:solidFill>
                  <a:srgbClr val="1C75B7"/>
                </a:solidFill>
              </a:rPr>
              <a:t>and s</a:t>
            </a:r>
            <a:r>
              <a:rPr lang="en-US" sz="2100" b="1" dirty="0" smtClean="0">
                <a:solidFill>
                  <a:srgbClr val="1C75B7"/>
                </a:solidFill>
              </a:rPr>
              <a:t>trategies </a:t>
            </a:r>
            <a:r>
              <a:rPr lang="en-US" sz="2100" b="1" dirty="0">
                <a:solidFill>
                  <a:srgbClr val="1C75B7"/>
                </a:solidFill>
              </a:rPr>
              <a:t>of alignment </a:t>
            </a:r>
            <a:endParaRPr lang="en-US" sz="2100" b="1" dirty="0" smtClean="0">
              <a:solidFill>
                <a:srgbClr val="1C75B7"/>
              </a:solidFill>
            </a:endParaRPr>
          </a:p>
          <a:p>
            <a:pPr marL="914400" lvl="3" indent="-457200"/>
            <a:r>
              <a:rPr lang="en-US" sz="1800" dirty="0"/>
              <a:t>Research Policy Group (RPG), Working Group on Updating the SRA, Implementation Workshop </a:t>
            </a:r>
          </a:p>
          <a:p>
            <a:pPr marL="457200" lvl="2" indent="-457200"/>
            <a:r>
              <a:rPr lang="en-US" sz="2100" b="1" dirty="0" smtClean="0">
                <a:solidFill>
                  <a:srgbClr val="1C75B7"/>
                </a:solidFill>
              </a:rPr>
              <a:t>Mapping </a:t>
            </a:r>
            <a:r>
              <a:rPr lang="en-US" sz="2100" b="1" dirty="0">
                <a:solidFill>
                  <a:srgbClr val="1C75B7"/>
                </a:solidFill>
              </a:rPr>
              <a:t>n</a:t>
            </a:r>
            <a:r>
              <a:rPr lang="en-US" sz="2100" b="1" dirty="0" smtClean="0">
                <a:solidFill>
                  <a:srgbClr val="1C75B7"/>
                </a:solidFill>
              </a:rPr>
              <a:t>ational </a:t>
            </a:r>
            <a:r>
              <a:rPr lang="en-US" sz="2100" b="1" dirty="0">
                <a:solidFill>
                  <a:srgbClr val="1C75B7"/>
                </a:solidFill>
              </a:rPr>
              <a:t>r</a:t>
            </a:r>
            <a:r>
              <a:rPr lang="en-US" sz="2100" b="1" dirty="0" smtClean="0">
                <a:solidFill>
                  <a:srgbClr val="1C75B7"/>
                </a:solidFill>
              </a:rPr>
              <a:t>esearch </a:t>
            </a:r>
            <a:r>
              <a:rPr lang="en-US" sz="2100" b="1" dirty="0">
                <a:solidFill>
                  <a:srgbClr val="1C75B7"/>
                </a:solidFill>
              </a:rPr>
              <a:t>p</a:t>
            </a:r>
            <a:r>
              <a:rPr lang="en-US" sz="2100" b="1" dirty="0" smtClean="0">
                <a:solidFill>
                  <a:srgbClr val="1C75B7"/>
                </a:solidFill>
              </a:rPr>
              <a:t>rograms</a:t>
            </a:r>
          </a:p>
          <a:p>
            <a:pPr marL="914400" lvl="3" indent="-457200"/>
            <a:r>
              <a:rPr lang="en-GB" sz="1800" dirty="0" smtClean="0"/>
              <a:t>Result: Many multi-purpose </a:t>
            </a:r>
            <a:r>
              <a:rPr lang="en-GB" sz="1800" dirty="0"/>
              <a:t>or umbrella funding programmes with some </a:t>
            </a:r>
            <a:r>
              <a:rPr lang="en-GB" sz="1800" dirty="0" smtClean="0"/>
              <a:t>relevance; few </a:t>
            </a:r>
            <a:r>
              <a:rPr lang="en-GB" sz="1800" dirty="0"/>
              <a:t>if any </a:t>
            </a:r>
            <a:r>
              <a:rPr lang="en-GB" sz="1800" dirty="0" smtClean="0"/>
              <a:t>examine specific </a:t>
            </a:r>
            <a:r>
              <a:rPr lang="en-GB" sz="1800" dirty="0"/>
              <a:t>impact of </a:t>
            </a:r>
            <a:r>
              <a:rPr lang="en-GB" sz="1800" dirty="0" smtClean="0"/>
              <a:t>demography; impossible </a:t>
            </a:r>
            <a:r>
              <a:rPr lang="en-GB" sz="1800" dirty="0"/>
              <a:t>to estimate how much money might be currently committed to demographic </a:t>
            </a:r>
            <a:r>
              <a:rPr lang="en-GB" sz="1800" dirty="0" smtClean="0"/>
              <a:t>issues</a:t>
            </a:r>
          </a:p>
          <a:p>
            <a:pPr marL="457200" lvl="2" indent="-457200"/>
            <a:r>
              <a:rPr lang="en-GB" sz="2100" b="1" dirty="0">
                <a:solidFill>
                  <a:srgbClr val="1C75B7"/>
                </a:solidFill>
              </a:rPr>
              <a:t>Alignment on EU-level through JPI MYBL position papers on </a:t>
            </a:r>
            <a:r>
              <a:rPr lang="en-GB" sz="2100" b="1" dirty="0" smtClean="0">
                <a:solidFill>
                  <a:srgbClr val="1C75B7"/>
                </a:solidFill>
              </a:rPr>
              <a:t>Horizon 2020</a:t>
            </a:r>
          </a:p>
          <a:p>
            <a:pPr marL="914400" lvl="3" indent="-457200"/>
            <a:r>
              <a:rPr lang="en-GB" sz="1800" dirty="0"/>
              <a:t>Target: Societal Challenge 1, 2, 6, ICT Programme in </a:t>
            </a:r>
            <a:r>
              <a:rPr lang="en-GB" sz="1800" dirty="0" smtClean="0"/>
              <a:t>LEIT</a:t>
            </a:r>
          </a:p>
          <a:p>
            <a:pPr marL="457200" lvl="2" indent="-457200"/>
            <a:r>
              <a:rPr lang="en-GB" sz="2100" b="1" dirty="0">
                <a:solidFill>
                  <a:srgbClr val="1C75B7"/>
                </a:solidFill>
              </a:rPr>
              <a:t>Coordination of </a:t>
            </a:r>
            <a:r>
              <a:rPr lang="en-GB" sz="2100" b="1" dirty="0" smtClean="0">
                <a:solidFill>
                  <a:srgbClr val="1C75B7"/>
                </a:solidFill>
              </a:rPr>
              <a:t>call content with </a:t>
            </a:r>
            <a:r>
              <a:rPr lang="en-GB" sz="2100" b="1" dirty="0">
                <a:solidFill>
                  <a:srgbClr val="1C75B7"/>
                </a:solidFill>
              </a:rPr>
              <a:t>other </a:t>
            </a:r>
            <a:r>
              <a:rPr lang="en-GB" sz="2100" b="1" dirty="0" smtClean="0">
                <a:solidFill>
                  <a:srgbClr val="1C75B7"/>
                </a:solidFill>
              </a:rPr>
              <a:t>initiatives</a:t>
            </a:r>
            <a:endParaRPr lang="de-AT" sz="2100" b="1" dirty="0">
              <a:solidFill>
                <a:srgbClr val="1C75B7"/>
              </a:solidFill>
            </a:endParaRPr>
          </a:p>
        </p:txBody>
      </p:sp>
    </p:spTree>
    <p:extLst>
      <p:ext uri="{BB962C8B-B14F-4D97-AF65-F5344CB8AC3E}">
        <p14:creationId xmlns:p14="http://schemas.microsoft.com/office/powerpoint/2010/main" val="351575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marR="0" lvl="2" indent="-228600" algn="ctr" defTabSz="914400" rtl="0" eaLnBrk="1" fontAlgn="auto" latinLnBrk="0" hangingPunct="1">
              <a:lnSpc>
                <a:spcPct val="100000"/>
              </a:lnSpc>
              <a:spcBef>
                <a:spcPts val="600"/>
              </a:spcBef>
              <a:spcAft>
                <a:spcPts val="0"/>
              </a:spcAft>
              <a:tabLst/>
              <a:defRPr/>
            </a:pPr>
            <a:r>
              <a:rPr lang="en-US" sz="3200" kern="1200" dirty="0">
                <a:solidFill>
                  <a:schemeClr val="tx1"/>
                </a:solidFill>
                <a:latin typeface="Arial" pitchFamily="34" charset="0"/>
                <a:cs typeface="Arial" pitchFamily="34" charset="0"/>
              </a:rPr>
              <a:t>Future Alignment-Activities</a:t>
            </a:r>
            <a:endParaRPr lang="en-US" sz="3200" kern="1200" dirty="0">
              <a:solidFill>
                <a:schemeClr val="tx1"/>
              </a:solidFill>
              <a:latin typeface="Arial" pitchFamily="34" charset="0"/>
              <a:ea typeface="+mj-ea"/>
              <a:cs typeface="Arial" pitchFamily="34" charset="0"/>
            </a:endParaRPr>
          </a:p>
        </p:txBody>
      </p:sp>
      <p:sp>
        <p:nvSpPr>
          <p:cNvPr id="3" name="Inhaltsplatzhalter 2"/>
          <p:cNvSpPr>
            <a:spLocks noGrp="1"/>
          </p:cNvSpPr>
          <p:nvPr>
            <p:ph idx="4294967295"/>
          </p:nvPr>
        </p:nvSpPr>
        <p:spPr>
          <a:xfrm>
            <a:off x="899592" y="980728"/>
            <a:ext cx="7416824" cy="4680520"/>
          </a:xfrm>
        </p:spPr>
        <p:txBody>
          <a:bodyPr/>
          <a:lstStyle/>
          <a:p>
            <a:pPr marL="457200" lvl="2" indent="-457200"/>
            <a:r>
              <a:rPr lang="en-US" sz="2100" b="1" dirty="0" smtClean="0">
                <a:solidFill>
                  <a:srgbClr val="1C75B7"/>
                </a:solidFill>
              </a:rPr>
              <a:t>European Research Area </a:t>
            </a:r>
          </a:p>
          <a:p>
            <a:pPr marL="914400" lvl="3" indent="-457200"/>
            <a:r>
              <a:rPr lang="en-US" sz="1800" dirty="0"/>
              <a:t>consolidate and extend collaboration </a:t>
            </a:r>
            <a:r>
              <a:rPr lang="en-US" sz="1800" dirty="0" smtClean="0"/>
              <a:t>in </a:t>
            </a:r>
            <a:r>
              <a:rPr lang="en-US" sz="1800" dirty="0"/>
              <a:t>policy networking </a:t>
            </a:r>
            <a:r>
              <a:rPr lang="en-US" sz="1800" dirty="0" smtClean="0"/>
              <a:t>and alignment</a:t>
            </a:r>
          </a:p>
          <a:p>
            <a:pPr marL="457200" lvl="2" indent="-457200"/>
            <a:r>
              <a:rPr lang="en-GB" sz="2100" b="1" dirty="0" smtClean="0">
                <a:solidFill>
                  <a:srgbClr val="1C75B7"/>
                </a:solidFill>
              </a:rPr>
              <a:t>3rd countries</a:t>
            </a:r>
            <a:endParaRPr lang="en-US" sz="2100" b="1" dirty="0" smtClean="0">
              <a:solidFill>
                <a:srgbClr val="1C75B7"/>
              </a:solidFill>
            </a:endParaRPr>
          </a:p>
          <a:p>
            <a:pPr marL="914400" lvl="3" indent="-457200"/>
            <a:r>
              <a:rPr lang="en-US" sz="1800" dirty="0" smtClean="0"/>
              <a:t>Networking with focus on USA </a:t>
            </a:r>
            <a:r>
              <a:rPr lang="en-US" sz="1800" dirty="0"/>
              <a:t>and Latin America, China, Korea and Japan</a:t>
            </a:r>
          </a:p>
          <a:p>
            <a:r>
              <a:rPr lang="en-GB" sz="2100" b="1" dirty="0" smtClean="0">
                <a:solidFill>
                  <a:srgbClr val="1C75B7"/>
                </a:solidFill>
              </a:rPr>
              <a:t>Central </a:t>
            </a:r>
            <a:r>
              <a:rPr lang="en-GB" sz="2100" b="1" dirty="0">
                <a:solidFill>
                  <a:srgbClr val="1C75B7"/>
                </a:solidFill>
              </a:rPr>
              <a:t>and Eastern European </a:t>
            </a:r>
            <a:r>
              <a:rPr lang="en-GB" sz="2100" b="1" dirty="0" smtClean="0">
                <a:solidFill>
                  <a:srgbClr val="1C75B7"/>
                </a:solidFill>
              </a:rPr>
              <a:t>countries</a:t>
            </a:r>
          </a:p>
          <a:p>
            <a:pPr lvl="1"/>
            <a:r>
              <a:rPr lang="en-GB" sz="1800" dirty="0" smtClean="0"/>
              <a:t>Networking</a:t>
            </a:r>
          </a:p>
          <a:p>
            <a:pPr lvl="1"/>
            <a:r>
              <a:rPr lang="en-GB" sz="1800" dirty="0" smtClean="0"/>
              <a:t>mapping </a:t>
            </a:r>
            <a:r>
              <a:rPr lang="en-GB" sz="1800" dirty="0"/>
              <a:t>exercise on funding programmes in </a:t>
            </a:r>
            <a:r>
              <a:rPr lang="de-AT" sz="1800" dirty="0"/>
              <a:t>CEE</a:t>
            </a:r>
          </a:p>
          <a:p>
            <a:r>
              <a:rPr lang="en-GB" sz="1800" b="1" dirty="0">
                <a:solidFill>
                  <a:srgbClr val="1C75B7"/>
                </a:solidFill>
              </a:rPr>
              <a:t>Continue </a:t>
            </a:r>
            <a:r>
              <a:rPr lang="en-GB" sz="1800" b="1" dirty="0" smtClean="0">
                <a:solidFill>
                  <a:srgbClr val="1C75B7"/>
                </a:solidFill>
              </a:rPr>
              <a:t>mapping </a:t>
            </a:r>
            <a:r>
              <a:rPr lang="en-GB" sz="1800" b="1" dirty="0">
                <a:solidFill>
                  <a:srgbClr val="1C75B7"/>
                </a:solidFill>
              </a:rPr>
              <a:t>of </a:t>
            </a:r>
            <a:r>
              <a:rPr lang="en-GB" sz="1800" b="1" dirty="0" smtClean="0">
                <a:solidFill>
                  <a:srgbClr val="1C75B7"/>
                </a:solidFill>
              </a:rPr>
              <a:t>research (funding) on demographic </a:t>
            </a:r>
            <a:r>
              <a:rPr lang="en-GB" sz="1800" b="1" dirty="0">
                <a:solidFill>
                  <a:srgbClr val="1C75B7"/>
                </a:solidFill>
              </a:rPr>
              <a:t>c</a:t>
            </a:r>
            <a:r>
              <a:rPr lang="en-GB" sz="1800" b="1" dirty="0" smtClean="0">
                <a:solidFill>
                  <a:srgbClr val="1C75B7"/>
                </a:solidFill>
              </a:rPr>
              <a:t>hange </a:t>
            </a:r>
            <a:endParaRPr lang="en-GB" sz="1800" b="1" dirty="0">
              <a:solidFill>
                <a:srgbClr val="1C75B7"/>
              </a:solidFill>
            </a:endParaRPr>
          </a:p>
          <a:p>
            <a:r>
              <a:rPr lang="en-GB" sz="1800" b="1" dirty="0" smtClean="0">
                <a:solidFill>
                  <a:srgbClr val="1C75B7"/>
                </a:solidFill>
              </a:rPr>
              <a:t>Exchange </a:t>
            </a:r>
            <a:r>
              <a:rPr lang="en-GB" sz="1800" b="1" dirty="0">
                <a:solidFill>
                  <a:srgbClr val="1C75B7"/>
                </a:solidFill>
              </a:rPr>
              <a:t>on alignment experiences with other JPIs or EC-driven initiatives </a:t>
            </a:r>
            <a:r>
              <a:rPr lang="en-GB" sz="1800" b="1" dirty="0" smtClean="0">
                <a:solidFill>
                  <a:srgbClr val="1C75B7"/>
                </a:solidFill>
              </a:rPr>
              <a:t>(AAL, etc.)</a:t>
            </a:r>
            <a:endParaRPr lang="de-AT" sz="1800" b="1" dirty="0">
              <a:solidFill>
                <a:srgbClr val="1C75B7"/>
              </a:solidFill>
            </a:endParaRPr>
          </a:p>
          <a:p>
            <a:r>
              <a:rPr lang="en-GB" sz="1800" b="1" dirty="0">
                <a:solidFill>
                  <a:srgbClr val="1C75B7"/>
                </a:solidFill>
              </a:rPr>
              <a:t>Alignment of national research </a:t>
            </a:r>
            <a:r>
              <a:rPr lang="en-GB" sz="1800" b="1" dirty="0" smtClean="0">
                <a:solidFill>
                  <a:srgbClr val="1C75B7"/>
                </a:solidFill>
              </a:rPr>
              <a:t>programmes</a:t>
            </a:r>
            <a:endParaRPr lang="en-GB" sz="1800" b="1" dirty="0">
              <a:solidFill>
                <a:srgbClr val="1C75B7"/>
              </a:solidFill>
            </a:endParaRPr>
          </a:p>
        </p:txBody>
      </p:sp>
    </p:spTree>
    <p:extLst>
      <p:ext uri="{BB962C8B-B14F-4D97-AF65-F5344CB8AC3E}">
        <p14:creationId xmlns:p14="http://schemas.microsoft.com/office/powerpoint/2010/main" val="37514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smtClean="0"/>
              <a:t>J-AGE II Project </a:t>
            </a:r>
            <a:r>
              <a:rPr lang="fi-FI" sz="1600" dirty="0" smtClean="0"/>
              <a:t>(Coordination and Support Action to JPI MYBL)</a:t>
            </a:r>
            <a:endParaRPr lang="fi-FI" sz="1600" dirty="0"/>
          </a:p>
        </p:txBody>
      </p:sp>
      <p:sp>
        <p:nvSpPr>
          <p:cNvPr id="3" name="Content Placeholder 2"/>
          <p:cNvSpPr>
            <a:spLocks noGrp="1"/>
          </p:cNvSpPr>
          <p:nvPr>
            <p:ph idx="4294967295"/>
          </p:nvPr>
        </p:nvSpPr>
        <p:spPr>
          <a:xfrm>
            <a:off x="827584" y="908720"/>
            <a:ext cx="7560840" cy="4680520"/>
          </a:xfrm>
        </p:spPr>
        <p:txBody>
          <a:bodyPr/>
          <a:lstStyle/>
          <a:p>
            <a:pPr>
              <a:spcBef>
                <a:spcPts val="1200"/>
              </a:spcBef>
              <a:buClr>
                <a:srgbClr val="1C75B7"/>
              </a:buClr>
              <a:buSzPct val="140000"/>
            </a:pPr>
            <a:r>
              <a:rPr lang="de-DE" sz="1800" dirty="0" err="1" smtClean="0"/>
              <a:t>main</a:t>
            </a:r>
            <a:r>
              <a:rPr lang="de-DE" sz="1800" dirty="0" smtClean="0"/>
              <a:t> </a:t>
            </a:r>
            <a:r>
              <a:rPr lang="de-DE" sz="1800" dirty="0" err="1" smtClean="0"/>
              <a:t>work</a:t>
            </a:r>
            <a:r>
              <a:rPr lang="de-DE" sz="1800" dirty="0" smtClean="0"/>
              <a:t> </a:t>
            </a:r>
            <a:r>
              <a:rPr lang="de-DE" sz="1800" dirty="0" err="1" smtClean="0"/>
              <a:t>of</a:t>
            </a:r>
            <a:r>
              <a:rPr lang="de-DE" sz="1800" dirty="0" smtClean="0"/>
              <a:t> J-AGE II </a:t>
            </a:r>
            <a:r>
              <a:rPr lang="de-DE" sz="1800" dirty="0" err="1" smtClean="0"/>
              <a:t>is</a:t>
            </a:r>
            <a:r>
              <a:rPr lang="de-DE" sz="1800" dirty="0" smtClean="0"/>
              <a:t> </a:t>
            </a:r>
            <a:r>
              <a:rPr lang="de-DE" sz="1800" dirty="0" err="1" smtClean="0"/>
              <a:t>the</a:t>
            </a:r>
            <a:r>
              <a:rPr lang="de-DE" sz="1800" dirty="0" smtClean="0"/>
              <a:t> EU </a:t>
            </a:r>
            <a:r>
              <a:rPr lang="de-DE" sz="1800" dirty="0" err="1" smtClean="0"/>
              <a:t>project</a:t>
            </a:r>
            <a:r>
              <a:rPr lang="de-DE" sz="1800" dirty="0" smtClean="0"/>
              <a:t> </a:t>
            </a:r>
            <a:r>
              <a:rPr lang="de-DE" sz="1800" dirty="0" err="1" smtClean="0"/>
              <a:t>for</a:t>
            </a:r>
            <a:r>
              <a:rPr lang="de-DE" sz="1800" dirty="0" smtClean="0"/>
              <a:t> </a:t>
            </a:r>
            <a:r>
              <a:rPr lang="de-DE" sz="1800" dirty="0" err="1" smtClean="0"/>
              <a:t>the</a:t>
            </a:r>
            <a:r>
              <a:rPr lang="de-DE" sz="1800" dirty="0" smtClean="0"/>
              <a:t> </a:t>
            </a:r>
            <a:r>
              <a:rPr lang="de-DE" sz="1800" dirty="0" err="1" smtClean="0"/>
              <a:t>operation</a:t>
            </a:r>
            <a:r>
              <a:rPr lang="de-DE" sz="1800" dirty="0" smtClean="0"/>
              <a:t> </a:t>
            </a:r>
            <a:r>
              <a:rPr lang="de-DE" sz="1800" dirty="0" err="1" smtClean="0"/>
              <a:t>of</a:t>
            </a:r>
            <a:r>
              <a:rPr lang="de-DE" sz="1800" dirty="0" smtClean="0"/>
              <a:t> </a:t>
            </a:r>
            <a:r>
              <a:rPr lang="de-DE" sz="1800" dirty="0" err="1" smtClean="0"/>
              <a:t>its</a:t>
            </a:r>
            <a:r>
              <a:rPr lang="de-DE" sz="1800" dirty="0" smtClean="0"/>
              <a:t> </a:t>
            </a:r>
            <a:r>
              <a:rPr lang="de-DE" sz="1800" dirty="0" err="1" smtClean="0"/>
              <a:t>activities</a:t>
            </a:r>
            <a:r>
              <a:rPr lang="de-DE" sz="1800" dirty="0" smtClean="0"/>
              <a:t> (but not </a:t>
            </a:r>
            <a:r>
              <a:rPr lang="de-DE" sz="1800" dirty="0" err="1" smtClean="0"/>
              <a:t>funding</a:t>
            </a:r>
            <a:r>
              <a:rPr lang="de-DE" sz="1800" dirty="0" smtClean="0"/>
              <a:t> </a:t>
            </a:r>
            <a:r>
              <a:rPr lang="de-DE" sz="1800" dirty="0" err="1" smtClean="0"/>
              <a:t>of</a:t>
            </a:r>
            <a:r>
              <a:rPr lang="de-DE" sz="1800" dirty="0" smtClean="0"/>
              <a:t> </a:t>
            </a:r>
            <a:r>
              <a:rPr lang="de-DE" sz="1800" dirty="0" err="1" smtClean="0"/>
              <a:t>research</a:t>
            </a:r>
            <a:r>
              <a:rPr lang="de-DE" sz="1800" dirty="0" smtClean="0"/>
              <a:t> </a:t>
            </a:r>
            <a:r>
              <a:rPr lang="de-DE" sz="1800" dirty="0" err="1" smtClean="0"/>
              <a:t>projects</a:t>
            </a:r>
            <a:r>
              <a:rPr lang="de-DE" sz="1800" dirty="0" smtClean="0"/>
              <a:t>)</a:t>
            </a:r>
          </a:p>
          <a:p>
            <a:pPr lvl="1">
              <a:spcBef>
                <a:spcPts val="1200"/>
              </a:spcBef>
              <a:buClr>
                <a:srgbClr val="1C75B7"/>
              </a:buClr>
              <a:buSzPct val="140000"/>
              <a:buFont typeface="Arial" panose="020B0604020202020204" pitchFamily="34" charset="0"/>
              <a:buChar char="•"/>
            </a:pPr>
            <a:r>
              <a:rPr lang="de-DE" sz="1800" b="1" i="1" u="sng" dirty="0" smtClean="0"/>
              <a:t>Implementation</a:t>
            </a:r>
            <a:r>
              <a:rPr lang="de-DE" sz="1800" b="1" i="1" dirty="0" smtClean="0"/>
              <a:t> </a:t>
            </a:r>
            <a:r>
              <a:rPr lang="de-DE" sz="1800" dirty="0" err="1" smtClean="0"/>
              <a:t>through</a:t>
            </a:r>
            <a:r>
              <a:rPr lang="de-DE" sz="1800" dirty="0" smtClean="0"/>
              <a:t> </a:t>
            </a:r>
            <a:r>
              <a:rPr lang="de-DE" sz="1800" dirty="0" err="1" smtClean="0"/>
              <a:t>joint</a:t>
            </a:r>
            <a:r>
              <a:rPr lang="de-DE" sz="1800" dirty="0" smtClean="0"/>
              <a:t> </a:t>
            </a:r>
            <a:r>
              <a:rPr lang="de-DE" sz="1800" dirty="0" err="1" smtClean="0"/>
              <a:t>activities</a:t>
            </a:r>
            <a:r>
              <a:rPr lang="de-DE" sz="1800" dirty="0" smtClean="0"/>
              <a:t> </a:t>
            </a:r>
          </a:p>
          <a:p>
            <a:pPr marL="457200" lvl="1" indent="0">
              <a:spcBef>
                <a:spcPts val="1200"/>
              </a:spcBef>
              <a:buClr>
                <a:srgbClr val="1C75B7"/>
              </a:buClr>
              <a:buSzPct val="140000"/>
              <a:buNone/>
            </a:pPr>
            <a:r>
              <a:rPr lang="de-DE" sz="1500" b="1" dirty="0" smtClean="0">
                <a:sym typeface="Wingdings" panose="05000000000000000000" pitchFamily="2" charset="2"/>
              </a:rPr>
              <a:t> </a:t>
            </a:r>
            <a:r>
              <a:rPr lang="de-DE" sz="1500" dirty="0" err="1" smtClean="0">
                <a:sym typeface="Wingdings" panose="05000000000000000000" pitchFamily="2" charset="2"/>
              </a:rPr>
              <a:t>to</a:t>
            </a:r>
            <a:r>
              <a:rPr lang="de-DE" sz="1500" b="1" dirty="0" smtClean="0">
                <a:sym typeface="Wingdings" panose="05000000000000000000" pitchFamily="2" charset="2"/>
              </a:rPr>
              <a:t> </a:t>
            </a:r>
            <a:r>
              <a:rPr lang="de-DE" sz="1500" b="1" dirty="0" err="1" smtClean="0">
                <a:sym typeface="Wingdings" panose="05000000000000000000" pitchFamily="2" charset="2"/>
              </a:rPr>
              <a:t>enhance</a:t>
            </a:r>
            <a:r>
              <a:rPr lang="de-DE" sz="1500" b="1" dirty="0" smtClean="0">
                <a:sym typeface="Wingdings" panose="05000000000000000000" pitchFamily="2" charset="2"/>
              </a:rPr>
              <a:t> </a:t>
            </a:r>
            <a:r>
              <a:rPr lang="de-DE" sz="1500" b="1" dirty="0" err="1" smtClean="0">
                <a:sym typeface="Wingdings" panose="05000000000000000000" pitchFamily="2" charset="2"/>
              </a:rPr>
              <a:t>collaboration</a:t>
            </a:r>
            <a:r>
              <a:rPr lang="de-DE" sz="1500" b="1" dirty="0" smtClean="0">
                <a:sym typeface="Wingdings" panose="05000000000000000000" pitchFamily="2" charset="2"/>
              </a:rPr>
              <a:t> </a:t>
            </a:r>
            <a:r>
              <a:rPr lang="de-DE" sz="1500" dirty="0" err="1" smtClean="0">
                <a:sym typeface="Wingdings" panose="05000000000000000000" pitchFamily="2" charset="2"/>
              </a:rPr>
              <a:t>between</a:t>
            </a:r>
            <a:r>
              <a:rPr lang="de-DE" sz="1500" dirty="0" smtClean="0">
                <a:sym typeface="Wingdings" panose="05000000000000000000" pitchFamily="2" charset="2"/>
              </a:rPr>
              <a:t> </a:t>
            </a:r>
            <a:r>
              <a:rPr lang="de-DE" sz="1500" dirty="0" err="1" smtClean="0">
                <a:sym typeface="Wingdings" panose="05000000000000000000" pitchFamily="2" charset="2"/>
              </a:rPr>
              <a:t>scientist</a:t>
            </a:r>
            <a:r>
              <a:rPr lang="de-DE" sz="1500" dirty="0" smtClean="0">
                <a:sym typeface="Wingdings" panose="05000000000000000000" pitchFamily="2" charset="2"/>
              </a:rPr>
              <a:t> </a:t>
            </a:r>
            <a:r>
              <a:rPr lang="de-DE" sz="1500" dirty="0" err="1" smtClean="0">
                <a:sym typeface="Wingdings" panose="05000000000000000000" pitchFamily="2" charset="2"/>
              </a:rPr>
              <a:t>working</a:t>
            </a:r>
            <a:r>
              <a:rPr lang="de-DE" sz="1500" dirty="0" smtClean="0">
                <a:sym typeface="Wingdings" panose="05000000000000000000" pitchFamily="2" charset="2"/>
              </a:rPr>
              <a:t> on </a:t>
            </a:r>
            <a:r>
              <a:rPr lang="de-DE" sz="1500" dirty="0" err="1" smtClean="0">
                <a:sym typeface="Wingdings" panose="05000000000000000000" pitchFamily="2" charset="2"/>
              </a:rPr>
              <a:t>ageing</a:t>
            </a:r>
            <a:r>
              <a:rPr lang="de-DE" sz="1500" dirty="0" smtClean="0">
                <a:sym typeface="Wingdings" panose="05000000000000000000" pitchFamily="2" charset="2"/>
              </a:rPr>
              <a:t> </a:t>
            </a:r>
            <a:r>
              <a:rPr lang="de-DE" sz="1500" dirty="0" err="1" smtClean="0">
                <a:sym typeface="Wingdings" panose="05000000000000000000" pitchFamily="2" charset="2"/>
              </a:rPr>
              <a:t>and</a:t>
            </a:r>
            <a:r>
              <a:rPr lang="de-DE" sz="1500" dirty="0" smtClean="0">
                <a:sym typeface="Wingdings" panose="05000000000000000000" pitchFamily="2" charset="2"/>
              </a:rPr>
              <a:t> Demographic Change &amp; </a:t>
            </a:r>
            <a:r>
              <a:rPr lang="de-DE" sz="1500" dirty="0" err="1" smtClean="0">
                <a:sym typeface="Wingdings" panose="05000000000000000000" pitchFamily="2" charset="2"/>
              </a:rPr>
              <a:t>to</a:t>
            </a:r>
            <a:r>
              <a:rPr lang="de-DE" sz="1500" dirty="0" smtClean="0">
                <a:sym typeface="Wingdings" panose="05000000000000000000" pitchFamily="2" charset="2"/>
              </a:rPr>
              <a:t> </a:t>
            </a:r>
            <a:r>
              <a:rPr lang="de-DE" sz="1500" b="1" dirty="0" err="1" smtClean="0">
                <a:sym typeface="Wingdings" panose="05000000000000000000" pitchFamily="2" charset="2"/>
              </a:rPr>
              <a:t>reduce</a:t>
            </a:r>
            <a:r>
              <a:rPr lang="de-DE" sz="1500" b="1" dirty="0" smtClean="0">
                <a:sym typeface="Wingdings" panose="05000000000000000000" pitchFamily="2" charset="2"/>
              </a:rPr>
              <a:t> </a:t>
            </a:r>
            <a:r>
              <a:rPr lang="de-DE" sz="1500" b="1" dirty="0" err="1" smtClean="0">
                <a:sym typeface="Wingdings" panose="05000000000000000000" pitchFamily="2" charset="2"/>
              </a:rPr>
              <a:t>fragmentation</a:t>
            </a:r>
            <a:r>
              <a:rPr lang="de-DE" sz="1500" b="1" dirty="0" smtClean="0">
                <a:sym typeface="Wingdings" panose="05000000000000000000" pitchFamily="2" charset="2"/>
              </a:rPr>
              <a:t> </a:t>
            </a:r>
            <a:r>
              <a:rPr lang="de-DE" sz="1500" dirty="0" err="1" smtClean="0">
                <a:sym typeface="Wingdings" panose="05000000000000000000" pitchFamily="2" charset="2"/>
              </a:rPr>
              <a:t>through</a:t>
            </a:r>
            <a:r>
              <a:rPr lang="de-DE" sz="1500" dirty="0" smtClean="0">
                <a:sym typeface="Wingdings" panose="05000000000000000000" pitchFamily="2" charset="2"/>
              </a:rPr>
              <a:t> </a:t>
            </a:r>
            <a:r>
              <a:rPr lang="de-DE" sz="1500" dirty="0" err="1" smtClean="0">
                <a:sym typeface="Wingdings" panose="05000000000000000000" pitchFamily="2" charset="2"/>
              </a:rPr>
              <a:t>funding</a:t>
            </a:r>
            <a:r>
              <a:rPr lang="de-DE" sz="1500" dirty="0" smtClean="0">
                <a:sym typeface="Wingdings" panose="05000000000000000000" pitchFamily="2" charset="2"/>
              </a:rPr>
              <a:t> </a:t>
            </a:r>
            <a:r>
              <a:rPr lang="de-DE" sz="1500" dirty="0" err="1" smtClean="0">
                <a:sym typeface="Wingdings" panose="05000000000000000000" pitchFamily="2" charset="2"/>
              </a:rPr>
              <a:t>of</a:t>
            </a:r>
            <a:r>
              <a:rPr lang="de-DE" sz="1500" dirty="0" smtClean="0">
                <a:sym typeface="Wingdings" panose="05000000000000000000" pitchFamily="2" charset="2"/>
              </a:rPr>
              <a:t> transnational </a:t>
            </a:r>
            <a:r>
              <a:rPr lang="de-DE" sz="1500" dirty="0" err="1" smtClean="0">
                <a:sym typeface="Wingdings" panose="05000000000000000000" pitchFamily="2" charset="2"/>
              </a:rPr>
              <a:t>collaborative</a:t>
            </a:r>
            <a:r>
              <a:rPr lang="de-DE" sz="1500" dirty="0" smtClean="0">
                <a:sym typeface="Wingdings" panose="05000000000000000000" pitchFamily="2" charset="2"/>
              </a:rPr>
              <a:t> </a:t>
            </a:r>
            <a:r>
              <a:rPr lang="de-DE" sz="1500" dirty="0" err="1" smtClean="0">
                <a:sym typeface="Wingdings" panose="05000000000000000000" pitchFamily="2" charset="2"/>
              </a:rPr>
              <a:t>research</a:t>
            </a:r>
            <a:r>
              <a:rPr lang="de-DE" sz="1500" dirty="0" smtClean="0">
                <a:sym typeface="Wingdings" panose="05000000000000000000" pitchFamily="2" charset="2"/>
              </a:rPr>
              <a:t>-&gt; </a:t>
            </a:r>
            <a:r>
              <a:rPr lang="de-DE" sz="1500" dirty="0" err="1" smtClean="0">
                <a:sym typeface="Wingdings" panose="05000000000000000000" pitchFamily="2" charset="2"/>
              </a:rPr>
              <a:t>implementation</a:t>
            </a:r>
            <a:r>
              <a:rPr lang="de-DE" sz="1500" dirty="0" smtClean="0">
                <a:sym typeface="Wingdings" panose="05000000000000000000" pitchFamily="2" charset="2"/>
              </a:rPr>
              <a:t> </a:t>
            </a:r>
            <a:r>
              <a:rPr lang="de-DE" sz="1500" dirty="0" err="1" smtClean="0">
                <a:sym typeface="Wingdings" panose="05000000000000000000" pitchFamily="2" charset="2"/>
              </a:rPr>
              <a:t>focuses</a:t>
            </a:r>
            <a:r>
              <a:rPr lang="de-DE" sz="1500" dirty="0" smtClean="0">
                <a:sym typeface="Wingdings" panose="05000000000000000000" pitchFamily="2" charset="2"/>
              </a:rPr>
              <a:t> on 3 </a:t>
            </a:r>
            <a:r>
              <a:rPr lang="de-DE" sz="1500" dirty="0" err="1" smtClean="0">
                <a:sym typeface="Wingdings" panose="05000000000000000000" pitchFamily="2" charset="2"/>
              </a:rPr>
              <a:t>joint</a:t>
            </a:r>
            <a:r>
              <a:rPr lang="de-DE" sz="1500" dirty="0" smtClean="0">
                <a:sym typeface="Wingdings" panose="05000000000000000000" pitchFamily="2" charset="2"/>
              </a:rPr>
              <a:t> </a:t>
            </a:r>
            <a:r>
              <a:rPr lang="de-DE" sz="1500" dirty="0" err="1" smtClean="0">
                <a:sym typeface="Wingdings" panose="05000000000000000000" pitchFamily="2" charset="2"/>
              </a:rPr>
              <a:t>calls</a:t>
            </a:r>
            <a:r>
              <a:rPr lang="de-DE" sz="1500" dirty="0" smtClean="0">
                <a:sym typeface="Wingdings" panose="05000000000000000000" pitchFamily="2" charset="2"/>
              </a:rPr>
              <a:t> (</a:t>
            </a:r>
            <a:r>
              <a:rPr lang="de-DE" sz="1500" dirty="0" err="1" smtClean="0">
                <a:sym typeface="Wingdings" panose="05000000000000000000" pitchFamily="2" charset="2"/>
              </a:rPr>
              <a:t>beside</a:t>
            </a:r>
            <a:r>
              <a:rPr lang="de-DE" sz="1500" dirty="0" smtClean="0">
                <a:sym typeface="Wingdings" panose="05000000000000000000" pitchFamily="2" charset="2"/>
              </a:rPr>
              <a:t>: Fast Track </a:t>
            </a:r>
            <a:r>
              <a:rPr lang="de-DE" sz="1500" dirty="0" err="1" smtClean="0">
                <a:sym typeface="Wingdings" panose="05000000000000000000" pitchFamily="2" charset="2"/>
              </a:rPr>
              <a:t>Activities</a:t>
            </a:r>
            <a:r>
              <a:rPr lang="de-DE" sz="1500" dirty="0" smtClean="0">
                <a:sym typeface="Wingdings" panose="05000000000000000000" pitchFamily="2" charset="2"/>
              </a:rPr>
              <a:t> like </a:t>
            </a:r>
            <a:r>
              <a:rPr lang="de-DE" sz="1500" dirty="0" err="1" smtClean="0">
                <a:sym typeface="Wingdings" panose="05000000000000000000" pitchFamily="2" charset="2"/>
              </a:rPr>
              <a:t>data</a:t>
            </a:r>
            <a:r>
              <a:rPr lang="de-DE" sz="1500" dirty="0" smtClean="0">
                <a:sym typeface="Wingdings" panose="05000000000000000000" pitchFamily="2" charset="2"/>
              </a:rPr>
              <a:t> </a:t>
            </a:r>
            <a:r>
              <a:rPr lang="de-DE" sz="1500" dirty="0" err="1" smtClean="0">
                <a:sym typeface="Wingdings" panose="05000000000000000000" pitchFamily="2" charset="2"/>
              </a:rPr>
              <a:t>mapping</a:t>
            </a:r>
            <a:r>
              <a:rPr lang="de-DE" sz="1500" dirty="0" smtClean="0">
                <a:sym typeface="Wingdings" panose="05000000000000000000" pitchFamily="2" charset="2"/>
              </a:rPr>
              <a:t>, </a:t>
            </a:r>
            <a:r>
              <a:rPr lang="de-DE" sz="1500" dirty="0" err="1" smtClean="0">
                <a:sym typeface="Wingdings" panose="05000000000000000000" pitchFamily="2" charset="2"/>
              </a:rPr>
              <a:t>understanding</a:t>
            </a:r>
            <a:r>
              <a:rPr lang="de-DE" sz="1500" dirty="0" smtClean="0">
                <a:sym typeface="Wingdings" panose="05000000000000000000" pitchFamily="2" charset="2"/>
              </a:rPr>
              <a:t> </a:t>
            </a:r>
            <a:r>
              <a:rPr lang="de-DE" sz="1500" dirty="0" err="1" smtClean="0">
                <a:sym typeface="Wingdings" panose="05000000000000000000" pitchFamily="2" charset="2"/>
              </a:rPr>
              <a:t>employment</a:t>
            </a:r>
            <a:r>
              <a:rPr lang="de-DE" sz="1500" dirty="0" smtClean="0">
                <a:sym typeface="Wingdings" panose="05000000000000000000" pitchFamily="2" charset="2"/>
              </a:rPr>
              <a:t> </a:t>
            </a:r>
            <a:r>
              <a:rPr lang="de-DE" sz="1500" dirty="0" err="1" smtClean="0">
                <a:sym typeface="Wingdings" panose="05000000000000000000" pitchFamily="2" charset="2"/>
              </a:rPr>
              <a:t>participation</a:t>
            </a:r>
            <a:r>
              <a:rPr lang="de-DE" sz="1500" dirty="0" smtClean="0">
                <a:sym typeface="Wingdings" panose="05000000000000000000" pitchFamily="2" charset="2"/>
              </a:rPr>
              <a:t> </a:t>
            </a:r>
            <a:r>
              <a:rPr lang="de-DE" sz="1500" dirty="0" err="1" smtClean="0">
                <a:sym typeface="Wingdings" panose="05000000000000000000" pitchFamily="2" charset="2"/>
              </a:rPr>
              <a:t>of</a:t>
            </a:r>
            <a:r>
              <a:rPr lang="de-DE" sz="1500" dirty="0" smtClean="0">
                <a:sym typeface="Wingdings" panose="05000000000000000000" pitchFamily="2" charset="2"/>
              </a:rPr>
              <a:t> </a:t>
            </a:r>
            <a:r>
              <a:rPr lang="de-DE" sz="1500" dirty="0" err="1" smtClean="0">
                <a:sym typeface="Wingdings" panose="05000000000000000000" pitchFamily="2" charset="2"/>
              </a:rPr>
              <a:t>older</a:t>
            </a:r>
            <a:r>
              <a:rPr lang="de-DE" sz="1500" dirty="0" smtClean="0">
                <a:sym typeface="Wingdings" panose="05000000000000000000" pitchFamily="2" charset="2"/>
              </a:rPr>
              <a:t> </a:t>
            </a:r>
            <a:r>
              <a:rPr lang="de-DE" sz="1500" dirty="0" err="1" smtClean="0">
                <a:sym typeface="Wingdings" panose="05000000000000000000" pitchFamily="2" charset="2"/>
              </a:rPr>
              <a:t>worker</a:t>
            </a:r>
            <a:r>
              <a:rPr lang="de-DE" sz="1500" dirty="0" smtClean="0">
                <a:sym typeface="Wingdings" panose="05000000000000000000" pitchFamily="2" charset="2"/>
              </a:rPr>
              <a:t> (a Fast Track on Migration </a:t>
            </a:r>
            <a:r>
              <a:rPr lang="de-DE" sz="1500" dirty="0" err="1" smtClean="0">
                <a:sym typeface="Wingdings" panose="05000000000000000000" pitchFamily="2" charset="2"/>
              </a:rPr>
              <a:t>is</a:t>
            </a:r>
            <a:r>
              <a:rPr lang="de-DE" sz="1500" dirty="0" smtClean="0">
                <a:sym typeface="Wingdings" panose="05000000000000000000" pitchFamily="2" charset="2"/>
              </a:rPr>
              <a:t> </a:t>
            </a:r>
            <a:r>
              <a:rPr lang="de-DE" sz="1500" dirty="0" err="1" smtClean="0">
                <a:sym typeface="Wingdings" panose="05000000000000000000" pitchFamily="2" charset="2"/>
              </a:rPr>
              <a:t>planned</a:t>
            </a:r>
            <a:r>
              <a:rPr lang="de-DE" sz="1500" dirty="0" smtClean="0">
                <a:sym typeface="Wingdings" panose="05000000000000000000" pitchFamily="2" charset="2"/>
              </a:rPr>
              <a:t>)</a:t>
            </a:r>
          </a:p>
          <a:p>
            <a:pPr marL="457200" lvl="1" indent="0">
              <a:spcBef>
                <a:spcPts val="1200"/>
              </a:spcBef>
              <a:buClr>
                <a:srgbClr val="1C75B7"/>
              </a:buClr>
              <a:buSzPct val="140000"/>
              <a:buNone/>
            </a:pPr>
            <a:endParaRPr lang="de-DE" sz="1500" dirty="0" smtClean="0">
              <a:sym typeface="Wingdings" panose="05000000000000000000" pitchFamily="2" charset="2"/>
            </a:endParaRPr>
          </a:p>
          <a:p>
            <a:pPr lvl="1">
              <a:spcBef>
                <a:spcPts val="1200"/>
              </a:spcBef>
              <a:buClr>
                <a:srgbClr val="1C75B7"/>
              </a:buClr>
              <a:buSzPct val="140000"/>
              <a:buFont typeface="Arial" panose="020B0604020202020204" pitchFamily="34" charset="0"/>
              <a:buChar char="•"/>
            </a:pPr>
            <a:r>
              <a:rPr lang="de-DE" sz="1800" b="1" i="1" u="sng" dirty="0" err="1" smtClean="0"/>
              <a:t>Alignment</a:t>
            </a:r>
            <a:r>
              <a:rPr lang="de-DE" sz="1800" b="1" dirty="0" smtClean="0"/>
              <a:t> </a:t>
            </a:r>
            <a:r>
              <a:rPr lang="de-DE" sz="1800" dirty="0" err="1" smtClean="0"/>
              <a:t>of</a:t>
            </a:r>
            <a:r>
              <a:rPr lang="de-DE" sz="1800" dirty="0" smtClean="0"/>
              <a:t> national/regional </a:t>
            </a:r>
            <a:r>
              <a:rPr lang="de-DE" sz="1800" dirty="0" err="1" smtClean="0"/>
              <a:t>and</a:t>
            </a:r>
            <a:r>
              <a:rPr lang="de-DE" sz="1800" dirty="0" smtClean="0"/>
              <a:t> EU </a:t>
            </a:r>
            <a:r>
              <a:rPr lang="de-DE" sz="1800" dirty="0" err="1" smtClean="0"/>
              <a:t>programmes</a:t>
            </a:r>
            <a:r>
              <a:rPr lang="de-DE" sz="1800" dirty="0" smtClean="0"/>
              <a:t> </a:t>
            </a:r>
            <a:r>
              <a:rPr lang="de-DE" sz="1800" dirty="0" err="1" smtClean="0"/>
              <a:t>and</a:t>
            </a:r>
            <a:r>
              <a:rPr lang="de-DE" sz="1800" dirty="0" smtClean="0"/>
              <a:t> </a:t>
            </a:r>
            <a:r>
              <a:rPr lang="de-DE" sz="1800" dirty="0" err="1" smtClean="0"/>
              <a:t>activities</a:t>
            </a:r>
            <a:endParaRPr lang="de-DE" sz="1800" dirty="0" smtClean="0"/>
          </a:p>
          <a:p>
            <a:pPr marL="457200" lvl="1" indent="0">
              <a:spcBef>
                <a:spcPts val="1200"/>
              </a:spcBef>
              <a:buClr>
                <a:srgbClr val="1C75B7"/>
              </a:buClr>
              <a:buSzPct val="140000"/>
              <a:buNone/>
            </a:pPr>
            <a:r>
              <a:rPr lang="de-DE" sz="1500" dirty="0" smtClean="0">
                <a:sym typeface="Wingdings" panose="05000000000000000000" pitchFamily="2" charset="2"/>
              </a:rPr>
              <a:t> </a:t>
            </a:r>
            <a:r>
              <a:rPr lang="de-DE" sz="1500" dirty="0" err="1" smtClean="0">
                <a:sym typeface="Wingdings" panose="05000000000000000000" pitchFamily="2" charset="2"/>
              </a:rPr>
              <a:t>goal</a:t>
            </a:r>
            <a:r>
              <a:rPr lang="de-DE" sz="1500" dirty="0" smtClean="0">
                <a:sym typeface="Wingdings" panose="05000000000000000000" pitchFamily="2" charset="2"/>
              </a:rPr>
              <a:t> </a:t>
            </a:r>
            <a:r>
              <a:rPr lang="de-DE" sz="1500" dirty="0" err="1" smtClean="0">
                <a:sym typeface="Wingdings" panose="05000000000000000000" pitchFamily="2" charset="2"/>
              </a:rPr>
              <a:t>of</a:t>
            </a:r>
            <a:r>
              <a:rPr lang="de-DE" sz="1500" dirty="0" smtClean="0">
                <a:sym typeface="Wingdings" panose="05000000000000000000" pitchFamily="2" charset="2"/>
              </a:rPr>
              <a:t> </a:t>
            </a:r>
            <a:r>
              <a:rPr lang="de-DE" sz="1500" b="1" dirty="0" err="1" smtClean="0">
                <a:sym typeface="Wingdings" panose="05000000000000000000" pitchFamily="2" charset="2"/>
              </a:rPr>
              <a:t>alignment</a:t>
            </a:r>
            <a:r>
              <a:rPr lang="de-DE" sz="1500" b="1" dirty="0" smtClean="0">
                <a:sym typeface="Wingdings" panose="05000000000000000000" pitchFamily="2" charset="2"/>
              </a:rPr>
              <a:t> </a:t>
            </a:r>
            <a:r>
              <a:rPr lang="de-DE" sz="1500" b="1" dirty="0" err="1" smtClean="0">
                <a:sym typeface="Wingdings" panose="05000000000000000000" pitchFamily="2" charset="2"/>
              </a:rPr>
              <a:t>is</a:t>
            </a:r>
            <a:r>
              <a:rPr lang="de-DE" sz="1500" b="1" dirty="0" smtClean="0">
                <a:sym typeface="Wingdings" panose="05000000000000000000" pitchFamily="2" charset="2"/>
              </a:rPr>
              <a:t> </a:t>
            </a:r>
            <a:r>
              <a:rPr lang="de-DE" sz="1500" b="1" dirty="0" err="1" smtClean="0">
                <a:sym typeface="Wingdings" panose="05000000000000000000" pitchFamily="2" charset="2"/>
              </a:rPr>
              <a:t>the</a:t>
            </a:r>
            <a:r>
              <a:rPr lang="de-DE" sz="1500" b="1" dirty="0" smtClean="0">
                <a:sym typeface="Wingdings" panose="05000000000000000000" pitchFamily="2" charset="2"/>
              </a:rPr>
              <a:t> </a:t>
            </a:r>
            <a:r>
              <a:rPr lang="de-DE" sz="1500" b="1" dirty="0" err="1" smtClean="0">
                <a:sym typeface="Wingdings" panose="05000000000000000000" pitchFamily="2" charset="2"/>
              </a:rPr>
              <a:t>broad</a:t>
            </a:r>
            <a:r>
              <a:rPr lang="de-DE" sz="1500" b="1" dirty="0" smtClean="0">
                <a:sym typeface="Wingdings" panose="05000000000000000000" pitchFamily="2" charset="2"/>
              </a:rPr>
              <a:t> </a:t>
            </a:r>
            <a:r>
              <a:rPr lang="de-DE" sz="1500" b="1" dirty="0" err="1" smtClean="0">
                <a:sym typeface="Wingdings" panose="05000000000000000000" pitchFamily="2" charset="2"/>
              </a:rPr>
              <a:t>implementation</a:t>
            </a:r>
            <a:r>
              <a:rPr lang="de-DE" sz="1500" b="1" dirty="0" smtClean="0">
                <a:sym typeface="Wingdings" panose="05000000000000000000" pitchFamily="2" charset="2"/>
              </a:rPr>
              <a:t> </a:t>
            </a:r>
            <a:r>
              <a:rPr lang="de-DE" sz="1500" b="1" dirty="0" err="1" smtClean="0">
                <a:sym typeface="Wingdings" panose="05000000000000000000" pitchFamily="2" charset="2"/>
              </a:rPr>
              <a:t>of</a:t>
            </a:r>
            <a:r>
              <a:rPr lang="de-DE" sz="1500" b="1" dirty="0" smtClean="0">
                <a:sym typeface="Wingdings" panose="05000000000000000000" pitchFamily="2" charset="2"/>
              </a:rPr>
              <a:t> JPI MYBL Strategic Research Agenda</a:t>
            </a:r>
            <a:r>
              <a:rPr lang="de-DE" sz="1500" dirty="0" smtClean="0">
                <a:sym typeface="Wingdings" panose="05000000000000000000" pitchFamily="2" charset="2"/>
              </a:rPr>
              <a:t> </a:t>
            </a:r>
            <a:r>
              <a:rPr lang="de-DE" sz="1500" dirty="0" err="1" smtClean="0">
                <a:sym typeface="Wingdings" panose="05000000000000000000" pitchFamily="2" charset="2"/>
              </a:rPr>
              <a:t>and</a:t>
            </a:r>
            <a:r>
              <a:rPr lang="de-DE" sz="1500" dirty="0" smtClean="0">
                <a:sym typeface="Wingdings" panose="05000000000000000000" pitchFamily="2" charset="2"/>
              </a:rPr>
              <a:t> </a:t>
            </a:r>
            <a:r>
              <a:rPr lang="de-DE" sz="1500" dirty="0" err="1" smtClean="0">
                <a:sym typeface="Wingdings" panose="05000000000000000000" pitchFamily="2" charset="2"/>
              </a:rPr>
              <a:t>establishment</a:t>
            </a:r>
            <a:r>
              <a:rPr lang="de-DE" sz="1500" dirty="0" smtClean="0">
                <a:sym typeface="Wingdings" panose="05000000000000000000" pitchFamily="2" charset="2"/>
              </a:rPr>
              <a:t> </a:t>
            </a:r>
            <a:r>
              <a:rPr lang="de-DE" sz="1500" dirty="0" err="1" smtClean="0">
                <a:sym typeface="Wingdings" panose="05000000000000000000" pitchFamily="2" charset="2"/>
              </a:rPr>
              <a:t>of</a:t>
            </a:r>
            <a:r>
              <a:rPr lang="de-DE" sz="1500" dirty="0" smtClean="0">
                <a:sym typeface="Wingdings" panose="05000000000000000000" pitchFamily="2" charset="2"/>
              </a:rPr>
              <a:t> </a:t>
            </a:r>
            <a:r>
              <a:rPr lang="de-DE" sz="1500" dirty="0" err="1" smtClean="0">
                <a:sym typeface="Wingdings" panose="05000000000000000000" pitchFamily="2" charset="2"/>
              </a:rPr>
              <a:t>long</a:t>
            </a:r>
            <a:r>
              <a:rPr lang="de-DE" sz="1500" dirty="0" smtClean="0">
                <a:sym typeface="Wingdings" panose="05000000000000000000" pitchFamily="2" charset="2"/>
              </a:rPr>
              <a:t> </a:t>
            </a:r>
            <a:r>
              <a:rPr lang="de-DE" sz="1500" dirty="0" err="1" smtClean="0">
                <a:sym typeface="Wingdings" panose="05000000000000000000" pitchFamily="2" charset="2"/>
              </a:rPr>
              <a:t>term</a:t>
            </a:r>
            <a:r>
              <a:rPr lang="de-DE" sz="1500" dirty="0" smtClean="0">
                <a:sym typeface="Wingdings" panose="05000000000000000000" pitchFamily="2" charset="2"/>
              </a:rPr>
              <a:t> </a:t>
            </a:r>
            <a:r>
              <a:rPr lang="de-DE" sz="1500" dirty="0" err="1" smtClean="0">
                <a:sym typeface="Wingdings" panose="05000000000000000000" pitchFamily="2" charset="2"/>
              </a:rPr>
              <a:t>agreement</a:t>
            </a:r>
            <a:r>
              <a:rPr lang="de-DE" sz="1500" dirty="0" smtClean="0">
                <a:sym typeface="Wingdings" panose="05000000000000000000" pitchFamily="2" charset="2"/>
              </a:rPr>
              <a:t> </a:t>
            </a:r>
            <a:r>
              <a:rPr lang="de-DE" sz="1500" dirty="0" err="1" smtClean="0">
                <a:sym typeface="Wingdings" panose="05000000000000000000" pitchFamily="2" charset="2"/>
              </a:rPr>
              <a:t>between</a:t>
            </a:r>
            <a:r>
              <a:rPr lang="de-DE" sz="1500" dirty="0" smtClean="0">
                <a:sym typeface="Wingdings" panose="05000000000000000000" pitchFamily="2" charset="2"/>
              </a:rPr>
              <a:t> </a:t>
            </a:r>
            <a:r>
              <a:rPr lang="de-DE" sz="1500" dirty="0" err="1" smtClean="0">
                <a:sym typeface="Wingdings" panose="05000000000000000000" pitchFamily="2" charset="2"/>
              </a:rPr>
              <a:t>member</a:t>
            </a:r>
            <a:r>
              <a:rPr lang="de-DE" sz="1500" dirty="0" smtClean="0">
                <a:sym typeface="Wingdings" panose="05000000000000000000" pitchFamily="2" charset="2"/>
              </a:rPr>
              <a:t> </a:t>
            </a:r>
            <a:r>
              <a:rPr lang="de-DE" sz="1500" dirty="0" err="1" smtClean="0">
                <a:sym typeface="Wingdings" panose="05000000000000000000" pitchFamily="2" charset="2"/>
              </a:rPr>
              <a:t>states</a:t>
            </a:r>
            <a:r>
              <a:rPr lang="de-DE" sz="1500" dirty="0" smtClean="0">
                <a:sym typeface="Wingdings" panose="05000000000000000000" pitchFamily="2" charset="2"/>
              </a:rPr>
              <a:t> on </a:t>
            </a:r>
            <a:r>
              <a:rPr lang="de-DE" sz="1500" dirty="0" err="1" smtClean="0">
                <a:sym typeface="Wingdings" panose="05000000000000000000" pitchFamily="2" charset="2"/>
              </a:rPr>
              <a:t>multiannual</a:t>
            </a:r>
            <a:r>
              <a:rPr lang="de-DE" sz="1500" dirty="0" smtClean="0">
                <a:sym typeface="Wingdings" panose="05000000000000000000" pitchFamily="2" charset="2"/>
              </a:rPr>
              <a:t> </a:t>
            </a:r>
            <a:r>
              <a:rPr lang="de-DE" sz="1500" dirty="0" err="1" smtClean="0">
                <a:sym typeface="Wingdings" panose="05000000000000000000" pitchFamily="2" charset="2"/>
              </a:rPr>
              <a:t>joint</a:t>
            </a:r>
            <a:r>
              <a:rPr lang="de-DE" sz="1500" dirty="0" smtClean="0">
                <a:sym typeface="Wingdings" panose="05000000000000000000" pitchFamily="2" charset="2"/>
              </a:rPr>
              <a:t> </a:t>
            </a:r>
            <a:r>
              <a:rPr lang="de-DE" sz="1500" b="1" dirty="0" err="1" smtClean="0">
                <a:sym typeface="Wingdings" panose="05000000000000000000" pitchFamily="2" charset="2"/>
              </a:rPr>
              <a:t>collaboration</a:t>
            </a:r>
            <a:r>
              <a:rPr lang="de-DE" sz="1500" b="1" dirty="0" smtClean="0">
                <a:sym typeface="Wingdings" panose="05000000000000000000" pitchFamily="2" charset="2"/>
              </a:rPr>
              <a:t> </a:t>
            </a:r>
            <a:r>
              <a:rPr lang="de-DE" sz="1500" b="1" dirty="0" err="1" smtClean="0">
                <a:sym typeface="Wingdings" panose="05000000000000000000" pitchFamily="2" charset="2"/>
              </a:rPr>
              <a:t>and</a:t>
            </a:r>
            <a:r>
              <a:rPr lang="de-DE" sz="1500" b="1" dirty="0" smtClean="0">
                <a:sym typeface="Wingdings" panose="05000000000000000000" pitchFamily="2" charset="2"/>
              </a:rPr>
              <a:t> </a:t>
            </a:r>
            <a:r>
              <a:rPr lang="de-DE" sz="1500" b="1" dirty="0" err="1" smtClean="0">
                <a:sym typeface="Wingdings" panose="05000000000000000000" pitchFamily="2" charset="2"/>
              </a:rPr>
              <a:t>funding</a:t>
            </a:r>
            <a:r>
              <a:rPr lang="de-DE" sz="1500" b="1" dirty="0" smtClean="0">
                <a:sym typeface="Wingdings" panose="05000000000000000000" pitchFamily="2" charset="2"/>
              </a:rPr>
              <a:t> </a:t>
            </a:r>
            <a:r>
              <a:rPr lang="de-DE" sz="1500" b="1" dirty="0" err="1" smtClean="0">
                <a:sym typeface="Wingdings" panose="05000000000000000000" pitchFamily="2" charset="2"/>
              </a:rPr>
              <a:t>under</a:t>
            </a:r>
            <a:r>
              <a:rPr lang="de-DE" sz="1500" b="1" dirty="0" smtClean="0">
                <a:sym typeface="Wingdings" panose="05000000000000000000" pitchFamily="2" charset="2"/>
              </a:rPr>
              <a:t> JPI MYBL </a:t>
            </a:r>
            <a:endParaRPr lang="de-DE" sz="1500" b="1" dirty="0">
              <a:sym typeface="Wingdings" panose="05000000000000000000" pitchFamily="2" charset="2"/>
            </a:endParaRPr>
          </a:p>
          <a:p>
            <a:pPr marL="457200" lvl="1" indent="0">
              <a:spcBef>
                <a:spcPts val="1200"/>
              </a:spcBef>
              <a:buClr>
                <a:srgbClr val="1C75B7"/>
              </a:buClr>
              <a:buSzPct val="140000"/>
              <a:buNone/>
            </a:pPr>
            <a:r>
              <a:rPr lang="de-DE" sz="1500" b="1" dirty="0" smtClean="0"/>
              <a:t>-&gt; </a:t>
            </a:r>
            <a:r>
              <a:rPr lang="de-DE" sz="1500" dirty="0" err="1" smtClean="0"/>
              <a:t>enhance</a:t>
            </a:r>
            <a:r>
              <a:rPr lang="de-DE" sz="1500" dirty="0" smtClean="0"/>
              <a:t> </a:t>
            </a:r>
            <a:r>
              <a:rPr lang="de-DE" sz="1500" b="1" dirty="0" err="1" smtClean="0"/>
              <a:t>alignment</a:t>
            </a:r>
            <a:r>
              <a:rPr lang="de-DE" sz="1500" b="1" dirty="0" smtClean="0"/>
              <a:t> </a:t>
            </a:r>
            <a:r>
              <a:rPr lang="de-DE" sz="1500" b="1" dirty="0" err="1" smtClean="0"/>
              <a:t>of</a:t>
            </a:r>
            <a:r>
              <a:rPr lang="de-DE" sz="1500" b="1" dirty="0" smtClean="0"/>
              <a:t> JPI MYBL </a:t>
            </a:r>
            <a:r>
              <a:rPr lang="de-DE" sz="1500" b="1" dirty="0" err="1" smtClean="0"/>
              <a:t>with</a:t>
            </a:r>
            <a:r>
              <a:rPr lang="de-DE" sz="1500" b="1" dirty="0" smtClean="0"/>
              <a:t> </a:t>
            </a:r>
            <a:r>
              <a:rPr lang="de-DE" sz="1500" b="1" dirty="0" err="1" smtClean="0"/>
              <a:t>other</a:t>
            </a:r>
            <a:r>
              <a:rPr lang="de-DE" sz="1500" b="1" dirty="0" smtClean="0"/>
              <a:t> national </a:t>
            </a:r>
            <a:r>
              <a:rPr lang="de-DE" sz="1500" b="1" dirty="0" err="1" smtClean="0"/>
              <a:t>research</a:t>
            </a:r>
            <a:r>
              <a:rPr lang="de-DE" sz="1500" b="1" dirty="0" smtClean="0"/>
              <a:t> </a:t>
            </a:r>
            <a:r>
              <a:rPr lang="de-DE" sz="1500" b="1" dirty="0" err="1" smtClean="0"/>
              <a:t>policies</a:t>
            </a:r>
            <a:r>
              <a:rPr lang="de-DE" sz="1500" b="1" dirty="0" smtClean="0"/>
              <a:t> </a:t>
            </a:r>
            <a:r>
              <a:rPr lang="de-DE" sz="1500" b="1" dirty="0" err="1" smtClean="0"/>
              <a:t>and</a:t>
            </a:r>
            <a:r>
              <a:rPr lang="de-DE" sz="1500" b="1" dirty="0" smtClean="0"/>
              <a:t> </a:t>
            </a:r>
            <a:r>
              <a:rPr lang="de-DE" sz="1500" b="1" dirty="0" err="1" smtClean="0"/>
              <a:t>programs</a:t>
            </a:r>
            <a:r>
              <a:rPr lang="de-DE" sz="1500" b="1" dirty="0" smtClean="0"/>
              <a:t> on EU </a:t>
            </a:r>
            <a:r>
              <a:rPr lang="de-DE" sz="1500" b="1" dirty="0" err="1" smtClean="0"/>
              <a:t>level</a:t>
            </a:r>
            <a:r>
              <a:rPr lang="de-DE" sz="1500" b="1" dirty="0" smtClean="0"/>
              <a:t> </a:t>
            </a:r>
            <a:r>
              <a:rPr lang="de-DE" sz="1500" b="1" dirty="0" err="1" smtClean="0"/>
              <a:t>and</a:t>
            </a:r>
            <a:r>
              <a:rPr lang="de-DE" sz="1500" b="1" dirty="0" smtClean="0"/>
              <a:t> national </a:t>
            </a:r>
            <a:r>
              <a:rPr lang="de-DE" sz="1500" b="1" dirty="0" err="1" smtClean="0"/>
              <a:t>level</a:t>
            </a:r>
            <a:r>
              <a:rPr lang="de-DE" sz="1500" b="1" dirty="0" smtClean="0"/>
              <a:t> </a:t>
            </a:r>
            <a:r>
              <a:rPr lang="de-DE" sz="1500" b="1" dirty="0" err="1" smtClean="0"/>
              <a:t>as</a:t>
            </a:r>
            <a:r>
              <a:rPr lang="de-DE" sz="1500" b="1" dirty="0" smtClean="0"/>
              <a:t> </a:t>
            </a:r>
            <a:r>
              <a:rPr lang="de-DE" sz="1500" b="1" dirty="0" err="1" smtClean="0"/>
              <a:t>well</a:t>
            </a:r>
            <a:r>
              <a:rPr lang="de-DE" sz="1500" b="1" dirty="0" smtClean="0"/>
              <a:t> </a:t>
            </a:r>
            <a:r>
              <a:rPr lang="de-DE" sz="1500" b="1" dirty="0" err="1" smtClean="0"/>
              <a:t>as</a:t>
            </a:r>
            <a:r>
              <a:rPr lang="de-DE" sz="1500" b="1" dirty="0" smtClean="0"/>
              <a:t> on international </a:t>
            </a:r>
            <a:r>
              <a:rPr lang="de-DE" sz="1500" b="1" dirty="0" err="1" smtClean="0"/>
              <a:t>level</a:t>
            </a:r>
            <a:endParaRPr lang="de-DE" sz="1500" b="1" dirty="0" smtClean="0"/>
          </a:p>
        </p:txBody>
      </p:sp>
    </p:spTree>
    <p:extLst>
      <p:ext uri="{BB962C8B-B14F-4D97-AF65-F5344CB8AC3E}">
        <p14:creationId xmlns:p14="http://schemas.microsoft.com/office/powerpoint/2010/main" val="177831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marR="0" lvl="2" indent="-228600" algn="ctr" defTabSz="914400" rtl="0" eaLnBrk="1" fontAlgn="auto" latinLnBrk="0" hangingPunct="1">
              <a:lnSpc>
                <a:spcPct val="100000"/>
              </a:lnSpc>
              <a:spcBef>
                <a:spcPts val="600"/>
              </a:spcBef>
              <a:spcAft>
                <a:spcPts val="0"/>
              </a:spcAft>
              <a:tabLst/>
              <a:defRPr/>
            </a:pPr>
            <a:r>
              <a:rPr lang="en-US" sz="3200" kern="1200" dirty="0" err="1" smtClean="0">
                <a:solidFill>
                  <a:schemeClr val="bg1"/>
                </a:solidFill>
                <a:latin typeface="Arial" pitchFamily="34" charset="0"/>
                <a:ea typeface="+mj-ea"/>
                <a:cs typeface="Arial" pitchFamily="34" charset="0"/>
              </a:rPr>
              <a:t>I</a:t>
            </a:r>
            <a:r>
              <a:rPr lang="en-US" sz="3200" kern="1200" dirty="0" err="1" smtClean="0">
                <a:solidFill>
                  <a:schemeClr val="tx1"/>
                </a:solidFill>
                <a:latin typeface="Arial" pitchFamily="34" charset="0"/>
                <a:ea typeface="+mj-ea"/>
                <a:cs typeface="Arial" pitchFamily="34" charset="0"/>
              </a:rPr>
              <a:t>Potential</a:t>
            </a:r>
            <a:r>
              <a:rPr lang="en-US" sz="3200" kern="1200" dirty="0" smtClean="0">
                <a:solidFill>
                  <a:schemeClr val="tx1"/>
                </a:solidFill>
                <a:latin typeface="Arial" pitchFamily="34" charset="0"/>
                <a:ea typeface="+mj-ea"/>
                <a:cs typeface="Arial" pitchFamily="34" charset="0"/>
              </a:rPr>
              <a:t> Areas of Alignment</a:t>
            </a:r>
            <a:endParaRPr lang="en-US" sz="3200" kern="1200" dirty="0">
              <a:solidFill>
                <a:schemeClr val="tx1"/>
              </a:solidFill>
              <a:latin typeface="Arial" pitchFamily="34" charset="0"/>
              <a:ea typeface="+mj-ea"/>
              <a:cs typeface="Arial" pitchFamily="34" charset="0"/>
            </a:endParaRPr>
          </a:p>
        </p:txBody>
      </p:sp>
      <p:sp>
        <p:nvSpPr>
          <p:cNvPr id="3" name="Inhaltsplatzhalter 2"/>
          <p:cNvSpPr>
            <a:spLocks noGrp="1"/>
          </p:cNvSpPr>
          <p:nvPr>
            <p:ph idx="4294967295"/>
          </p:nvPr>
        </p:nvSpPr>
        <p:spPr>
          <a:xfrm>
            <a:off x="899592" y="1150391"/>
            <a:ext cx="7488832" cy="3889375"/>
          </a:xfrm>
        </p:spPr>
        <p:txBody>
          <a:bodyPr/>
          <a:lstStyle/>
          <a:p>
            <a:pPr marL="342900" lvl="2" indent="-342900"/>
            <a:r>
              <a:rPr lang="en-US" sz="2100" b="1" dirty="0" smtClean="0">
                <a:solidFill>
                  <a:srgbClr val="1C75B7"/>
                </a:solidFill>
              </a:rPr>
              <a:t>Research Infrastructures</a:t>
            </a:r>
          </a:p>
          <a:p>
            <a:pPr marL="914400" lvl="3" indent="-457200"/>
            <a:r>
              <a:rPr lang="en-US" sz="1800" dirty="0"/>
              <a:t>International and national research </a:t>
            </a:r>
            <a:r>
              <a:rPr lang="en-US" sz="1800" dirty="0" smtClean="0"/>
              <a:t>infrastructures</a:t>
            </a:r>
          </a:p>
          <a:p>
            <a:pPr marL="914400" lvl="3" indent="-457200"/>
            <a:endParaRPr lang="en-US" sz="1800" dirty="0"/>
          </a:p>
          <a:p>
            <a:pPr marL="457200" lvl="2" indent="-457200"/>
            <a:r>
              <a:rPr lang="en-US" sz="2100" b="1" dirty="0">
                <a:solidFill>
                  <a:srgbClr val="1C75B7"/>
                </a:solidFill>
              </a:rPr>
              <a:t>Science Academies </a:t>
            </a:r>
            <a:endParaRPr lang="en-US" sz="2100" b="1" dirty="0" smtClean="0">
              <a:solidFill>
                <a:srgbClr val="1C75B7"/>
              </a:solidFill>
            </a:endParaRPr>
          </a:p>
          <a:p>
            <a:pPr marL="914400" lvl="3" indent="-457200"/>
            <a:r>
              <a:rPr lang="en-US" sz="1800" dirty="0" smtClean="0"/>
              <a:t>Institutional alignment</a:t>
            </a:r>
          </a:p>
          <a:p>
            <a:pPr marL="914400" lvl="3" indent="-457200"/>
            <a:r>
              <a:rPr lang="en-US" sz="1800" dirty="0" smtClean="0"/>
              <a:t>Example </a:t>
            </a:r>
            <a:r>
              <a:rPr lang="en-US" sz="1800" dirty="0"/>
              <a:t>of JPI Urban Europe Research </a:t>
            </a:r>
            <a:r>
              <a:rPr lang="en-US" sz="1800" dirty="0" smtClean="0"/>
              <a:t>Alliance:</a:t>
            </a:r>
            <a:r>
              <a:rPr lang="en-US" sz="1800" dirty="0"/>
              <a:t/>
            </a:r>
            <a:br>
              <a:rPr lang="en-US" sz="1800" dirty="0"/>
            </a:br>
            <a:r>
              <a:rPr lang="en-US" sz="1800" dirty="0"/>
              <a:t>common vision, common projects, sharing of facilities, </a:t>
            </a:r>
            <a:r>
              <a:rPr lang="en-US" sz="1800" dirty="0" smtClean="0"/>
              <a:t>cooperation</a:t>
            </a:r>
          </a:p>
          <a:p>
            <a:pPr marL="914400" lvl="3" indent="-457200"/>
            <a:endParaRPr lang="en-US" sz="1800" dirty="0"/>
          </a:p>
          <a:p>
            <a:pPr marL="457200" lvl="2" indent="-457200"/>
            <a:r>
              <a:rPr lang="en-US" sz="2100" b="1" dirty="0" smtClean="0">
                <a:solidFill>
                  <a:srgbClr val="1C75B7"/>
                </a:solidFill>
              </a:rPr>
              <a:t>Young Researchers</a:t>
            </a:r>
          </a:p>
          <a:p>
            <a:pPr marL="914400" lvl="3" indent="-457200"/>
            <a:r>
              <a:rPr lang="en-US" sz="1800" dirty="0" err="1"/>
              <a:t>Summerschools</a:t>
            </a:r>
            <a:r>
              <a:rPr lang="en-US" sz="1800" dirty="0"/>
              <a:t>, etc. </a:t>
            </a:r>
            <a:endParaRPr lang="en-US" sz="1800" dirty="0" smtClean="0"/>
          </a:p>
          <a:p>
            <a:pPr marL="457200" lvl="2" indent="-457200"/>
            <a:endParaRPr lang="en-US" sz="2100" b="1" dirty="0" smtClean="0">
              <a:solidFill>
                <a:srgbClr val="1C75B7"/>
              </a:solidFill>
            </a:endParaRPr>
          </a:p>
          <a:p>
            <a:pPr marL="914400" lvl="3" indent="-457200"/>
            <a:endParaRPr lang="en-US" sz="1800" dirty="0"/>
          </a:p>
          <a:p>
            <a:pPr marL="0" lvl="2" indent="0">
              <a:buNone/>
            </a:pPr>
            <a:endParaRPr lang="en-US" sz="2100" dirty="0"/>
          </a:p>
          <a:p>
            <a:pPr marL="457200" lvl="2" indent="-457200">
              <a:buFont typeface="+mj-lt"/>
              <a:buAutoNum type="arabicPeriod"/>
            </a:pPr>
            <a:endParaRPr lang="en-US" sz="2100" dirty="0"/>
          </a:p>
        </p:txBody>
      </p:sp>
    </p:spTree>
    <p:extLst>
      <p:ext uri="{BB962C8B-B14F-4D97-AF65-F5344CB8AC3E}">
        <p14:creationId xmlns:p14="http://schemas.microsoft.com/office/powerpoint/2010/main" val="615066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a:t>
            </a:r>
            <a:r>
              <a:rPr lang="de-DE" dirty="0" smtClean="0"/>
              <a:t> Project</a:t>
            </a:r>
            <a:endParaRPr lang="en-US" dirty="0"/>
          </a:p>
        </p:txBody>
      </p:sp>
      <p:sp>
        <p:nvSpPr>
          <p:cNvPr id="3" name="Rechteck 2"/>
          <p:cNvSpPr/>
          <p:nvPr/>
        </p:nvSpPr>
        <p:spPr>
          <a:xfrm>
            <a:off x="1138456" y="980728"/>
            <a:ext cx="7272808" cy="5078313"/>
          </a:xfrm>
          <a:prstGeom prst="rect">
            <a:avLst/>
          </a:prstGeom>
        </p:spPr>
        <p:txBody>
          <a:bodyPr wrap="square">
            <a:spAutoFit/>
          </a:bodyPr>
          <a:lstStyle/>
          <a:p>
            <a:r>
              <a:rPr lang="en-US" dirty="0"/>
              <a:t>WORKLONG – Impact of interventions and policies on prolonging working life in good health: an international study</a:t>
            </a:r>
          </a:p>
          <a:p>
            <a:endParaRPr lang="en-US" dirty="0"/>
          </a:p>
          <a:p>
            <a:r>
              <a:rPr lang="en-US" smtClean="0"/>
              <a:t>There </a:t>
            </a:r>
            <a:r>
              <a:rPr lang="en-US" dirty="0"/>
              <a:t>is lack of evidence on whether and how health interventions and policies can prolong working lives as well as the differential effects of these interventions and policies.</a:t>
            </a:r>
          </a:p>
          <a:p>
            <a:r>
              <a:rPr lang="en-US" dirty="0"/>
              <a:t>The overall aim of this project is to examine the bidirectional links between employment and health by quantifying the impact of health interventions on the length of paid employment, and in turn, the impact of employment and retirement policies on pathways to retirement with their effects on late-life health</a:t>
            </a:r>
            <a:r>
              <a:rPr lang="en-US" dirty="0" smtClean="0"/>
              <a:t>.</a:t>
            </a:r>
          </a:p>
          <a:p>
            <a:endParaRPr lang="en-US" dirty="0" smtClean="0"/>
          </a:p>
          <a:p>
            <a:r>
              <a:rPr lang="en-US" dirty="0" smtClean="0"/>
              <a:t>Erasmus </a:t>
            </a:r>
            <a:r>
              <a:rPr lang="en-US" dirty="0"/>
              <a:t>University Medical Center, Department of Public Health, </a:t>
            </a:r>
            <a:r>
              <a:rPr lang="en-US" dirty="0" smtClean="0"/>
              <a:t>NL</a:t>
            </a:r>
            <a:endParaRPr lang="en-US" dirty="0"/>
          </a:p>
          <a:p>
            <a:r>
              <a:rPr lang="en-US" dirty="0" smtClean="0"/>
              <a:t>London </a:t>
            </a:r>
            <a:r>
              <a:rPr lang="en-US" dirty="0"/>
              <a:t>School of Economics and Political Science, </a:t>
            </a:r>
            <a:endParaRPr lang="en-US" dirty="0" smtClean="0"/>
          </a:p>
          <a:p>
            <a:r>
              <a:rPr lang="en-US" dirty="0" err="1" smtClean="0"/>
              <a:t>Umeå</a:t>
            </a:r>
            <a:r>
              <a:rPr lang="en-US" dirty="0" smtClean="0"/>
              <a:t> University</a:t>
            </a:r>
            <a:r>
              <a:rPr lang="en-US" dirty="0"/>
              <a:t>, </a:t>
            </a:r>
            <a:r>
              <a:rPr lang="en-US" dirty="0" smtClean="0"/>
              <a:t>Sweden</a:t>
            </a:r>
            <a:r>
              <a:rPr lang="en-US" dirty="0"/>
              <a:t>: Bengt </a:t>
            </a:r>
            <a:r>
              <a:rPr lang="en-US" dirty="0" err="1"/>
              <a:t>Järvholm</a:t>
            </a:r>
            <a:endParaRPr lang="en-US" dirty="0"/>
          </a:p>
          <a:p>
            <a:endParaRPr lang="en-US" dirty="0"/>
          </a:p>
          <a:p>
            <a:r>
              <a:rPr lang="en-US" dirty="0"/>
              <a:t>Project duration: 03/2016 – 02/2019 (36 months)</a:t>
            </a:r>
          </a:p>
          <a:p>
            <a:r>
              <a:rPr lang="en-US" dirty="0"/>
              <a:t>Project costs/requested funding: 639.254 €</a:t>
            </a:r>
          </a:p>
        </p:txBody>
      </p:sp>
    </p:spTree>
    <p:extLst>
      <p:ext uri="{BB962C8B-B14F-4D97-AF65-F5344CB8AC3E}">
        <p14:creationId xmlns:p14="http://schemas.microsoft.com/office/powerpoint/2010/main" val="111256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JPI More Years, </a:t>
            </a:r>
            <a:r>
              <a:rPr lang="nl-NL" dirty="0"/>
              <a:t>B</a:t>
            </a:r>
            <a:r>
              <a:rPr lang="nl-NL" dirty="0" smtClean="0"/>
              <a:t>etter Lives </a:t>
            </a:r>
            <a:endParaRPr lang="nl-NL" dirty="0"/>
          </a:p>
        </p:txBody>
      </p:sp>
      <p:sp>
        <p:nvSpPr>
          <p:cNvPr id="3" name="Rechthoek 2"/>
          <p:cNvSpPr/>
          <p:nvPr/>
        </p:nvSpPr>
        <p:spPr>
          <a:xfrm>
            <a:off x="827584" y="980728"/>
            <a:ext cx="7488832" cy="5478423"/>
          </a:xfrm>
          <a:prstGeom prst="rect">
            <a:avLst/>
          </a:prstGeom>
        </p:spPr>
        <p:txBody>
          <a:bodyPr wrap="square">
            <a:spAutoFit/>
          </a:bodyPr>
          <a:lstStyle/>
          <a:p>
            <a:pPr marL="0" indent="0">
              <a:buNone/>
            </a:pPr>
            <a:endParaRPr lang="de-DE" sz="1600" b="1" u="sng" dirty="0" smtClean="0"/>
          </a:p>
          <a:p>
            <a:pPr marL="0" indent="0">
              <a:buNone/>
            </a:pPr>
            <a:r>
              <a:rPr lang="de-DE" b="1" u="sng" dirty="0" smtClean="0"/>
              <a:t>J</a:t>
            </a:r>
            <a:r>
              <a:rPr lang="de-DE" b="1" dirty="0" smtClean="0"/>
              <a:t>oint </a:t>
            </a:r>
            <a:r>
              <a:rPr lang="en-GB" b="1" u="sng" dirty="0"/>
              <a:t>P</a:t>
            </a:r>
            <a:r>
              <a:rPr lang="en-GB" b="1" dirty="0"/>
              <a:t>rogramming </a:t>
            </a:r>
            <a:r>
              <a:rPr lang="de-DE" b="1" u="sng" dirty="0"/>
              <a:t>I</a:t>
            </a:r>
            <a:r>
              <a:rPr lang="de-DE" b="1" dirty="0"/>
              <a:t>nitiative „</a:t>
            </a:r>
            <a:r>
              <a:rPr lang="de-DE" b="1" u="sng" dirty="0"/>
              <a:t>M</a:t>
            </a:r>
            <a:r>
              <a:rPr lang="de-DE" b="1" dirty="0"/>
              <a:t>ore </a:t>
            </a:r>
            <a:r>
              <a:rPr lang="en-GB" b="1" u="sng" dirty="0"/>
              <a:t>Y</a:t>
            </a:r>
            <a:r>
              <a:rPr lang="en-GB" b="1" dirty="0"/>
              <a:t>ears,</a:t>
            </a:r>
            <a:r>
              <a:rPr lang="de-DE" b="1" dirty="0"/>
              <a:t> </a:t>
            </a:r>
            <a:r>
              <a:rPr lang="en-GB" b="1" u="sng" dirty="0"/>
              <a:t>B</a:t>
            </a:r>
            <a:r>
              <a:rPr lang="en-GB" b="1" dirty="0"/>
              <a:t>etter </a:t>
            </a:r>
            <a:r>
              <a:rPr lang="en-GB" b="1" u="sng" dirty="0"/>
              <a:t>L</a:t>
            </a:r>
            <a:r>
              <a:rPr lang="en-GB" b="1" dirty="0"/>
              <a:t>ives</a:t>
            </a:r>
            <a:r>
              <a:rPr lang="de-DE" b="1" dirty="0"/>
              <a:t>“ (JPI MYBL): </a:t>
            </a:r>
            <a:endParaRPr lang="de-DE" dirty="0"/>
          </a:p>
          <a:p>
            <a:pPr marL="800100" lvl="1" indent="-342900">
              <a:buFont typeface="Arial" panose="020B0604020202020204" pitchFamily="34" charset="0"/>
              <a:buChar char="•"/>
            </a:pPr>
            <a:r>
              <a:rPr lang="de-DE" sz="2200" dirty="0" smtClean="0"/>
              <a:t>JPI </a:t>
            </a:r>
            <a:r>
              <a:rPr lang="de-DE" sz="2200" dirty="0"/>
              <a:t>MYBL </a:t>
            </a:r>
            <a:r>
              <a:rPr lang="en-GB" sz="2200" dirty="0"/>
              <a:t>seeks to </a:t>
            </a:r>
            <a:r>
              <a:rPr lang="en-GB" sz="2200" b="1" dirty="0"/>
              <a:t>enhance coordination and collaboration </a:t>
            </a:r>
            <a:r>
              <a:rPr lang="en-GB" sz="2200" dirty="0"/>
              <a:t>between European and National Research Programmes related to demographic change</a:t>
            </a:r>
          </a:p>
          <a:p>
            <a:pPr marL="800100" lvl="1" indent="-342900">
              <a:buFont typeface="Arial" panose="020B0604020202020204" pitchFamily="34" charset="0"/>
              <a:buChar char="•"/>
            </a:pPr>
            <a:r>
              <a:rPr lang="en-GB" sz="2200" dirty="0"/>
              <a:t>follows </a:t>
            </a:r>
            <a:r>
              <a:rPr lang="en-GB" sz="2200" b="1" dirty="0"/>
              <a:t>transnational multi-disciplinary approach </a:t>
            </a:r>
            <a:r>
              <a:rPr lang="en-GB" sz="2200" dirty="0"/>
              <a:t>bringing together different research programmes and researchers from various disciplines in order to make use of the potential of societal change in Europe and provide solutions for the upcoming challenges</a:t>
            </a:r>
            <a:r>
              <a:rPr lang="en-GB" sz="2200" dirty="0" smtClean="0"/>
              <a:t>.</a:t>
            </a:r>
          </a:p>
          <a:p>
            <a:pPr marL="800100" lvl="1" indent="-342900">
              <a:buFont typeface="Arial" panose="020B0604020202020204" pitchFamily="34" charset="0"/>
              <a:buChar char="•"/>
            </a:pPr>
            <a:endParaRPr lang="en-GB" sz="1400" dirty="0"/>
          </a:p>
          <a:p>
            <a:pPr lvl="1">
              <a:buFont typeface="Wingdings" panose="05000000000000000000" pitchFamily="2" charset="2"/>
              <a:buChar char="v"/>
            </a:pPr>
            <a:r>
              <a:rPr lang="nl-NL" u="sng" dirty="0"/>
              <a:t>Mechanism:</a:t>
            </a:r>
            <a:r>
              <a:rPr lang="nl-NL" dirty="0"/>
              <a:t> Joint Programming, </a:t>
            </a:r>
            <a:r>
              <a:rPr lang="nl-NL" b="1" dirty="0"/>
              <a:t>Call</a:t>
            </a:r>
            <a:r>
              <a:rPr lang="nl-NL" dirty="0"/>
              <a:t>s </a:t>
            </a:r>
            <a:r>
              <a:rPr lang="nl-NL" dirty="0" smtClean="0"/>
              <a:t>in 2015 / 2016 / </a:t>
            </a:r>
            <a:r>
              <a:rPr lang="nl-NL" b="1" dirty="0" smtClean="0"/>
              <a:t>2017</a:t>
            </a:r>
            <a:endParaRPr lang="en-US" dirty="0" smtClean="0"/>
          </a:p>
          <a:p>
            <a:endParaRPr lang="en-US" dirty="0"/>
          </a:p>
          <a:p>
            <a:endParaRPr lang="nl-NL" dirty="0"/>
          </a:p>
        </p:txBody>
      </p:sp>
      <p:sp>
        <p:nvSpPr>
          <p:cNvPr id="4" name="Tijdelijke aanduiding voor dianummer 3"/>
          <p:cNvSpPr>
            <a:spLocks noGrp="1"/>
          </p:cNvSpPr>
          <p:nvPr>
            <p:ph type="sldNum" sz="quarter" idx="12"/>
          </p:nvPr>
        </p:nvSpPr>
        <p:spPr/>
        <p:txBody>
          <a:bodyPr/>
          <a:lstStyle/>
          <a:p>
            <a:pPr>
              <a:defRPr/>
            </a:pPr>
            <a:fld id="{33454F5C-11DA-4524-A1CC-5237BDA0DFEF}" type="slidenum">
              <a:rPr lang="it-IT" smtClean="0"/>
              <a:pPr>
                <a:defRPr/>
              </a:pPr>
              <a:t>3</a:t>
            </a:fld>
            <a:endParaRPr lang="it-IT"/>
          </a:p>
        </p:txBody>
      </p:sp>
    </p:spTree>
    <p:extLst>
      <p:ext uri="{BB962C8B-B14F-4D97-AF65-F5344CB8AC3E}">
        <p14:creationId xmlns:p14="http://schemas.microsoft.com/office/powerpoint/2010/main" val="27922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Countries supporting the JPI</a:t>
            </a:r>
            <a:br>
              <a:rPr lang="en-US" sz="3200" dirty="0"/>
            </a:br>
            <a:endParaRPr lang="en-GB" dirty="0"/>
          </a:p>
        </p:txBody>
      </p:sp>
      <p:sp>
        <p:nvSpPr>
          <p:cNvPr id="5" name="Text Box 58"/>
          <p:cNvSpPr txBox="1">
            <a:spLocks noChangeArrowheads="1"/>
          </p:cNvSpPr>
          <p:nvPr/>
        </p:nvSpPr>
        <p:spPr bwMode="auto">
          <a:xfrm>
            <a:off x="1190771" y="2095711"/>
            <a:ext cx="77307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de-DE" sz="2000" b="1" dirty="0">
                <a:solidFill>
                  <a:srgbClr val="4A4A4C"/>
                </a:solidFill>
              </a:rPr>
              <a:t>Austria			</a:t>
            </a:r>
            <a:r>
              <a:rPr lang="de-DE" sz="2000" b="1" dirty="0" smtClean="0">
                <a:solidFill>
                  <a:srgbClr val="4A4A4C"/>
                </a:solidFill>
              </a:rPr>
              <a:t>France</a:t>
            </a:r>
            <a:r>
              <a:rPr lang="de-DE" sz="2000" b="1" dirty="0">
                <a:solidFill>
                  <a:srgbClr val="4A4A4C"/>
                </a:solidFill>
              </a:rPr>
              <a:t>	       	 </a:t>
            </a:r>
            <a:r>
              <a:rPr lang="de-DE" sz="2000" b="1" dirty="0" smtClean="0">
                <a:solidFill>
                  <a:srgbClr val="4A4A4C"/>
                </a:solidFill>
              </a:rPr>
              <a:t>	</a:t>
            </a:r>
            <a:r>
              <a:rPr lang="de-DE" sz="2000" b="1" dirty="0" err="1" smtClean="0">
                <a:solidFill>
                  <a:srgbClr val="4A4A4C"/>
                </a:solidFill>
              </a:rPr>
              <a:t>Poland</a:t>
            </a:r>
            <a:endParaRPr lang="de-DE" sz="2000" b="1" dirty="0">
              <a:solidFill>
                <a:srgbClr val="4A4A4C"/>
              </a:solidFill>
            </a:endParaRPr>
          </a:p>
          <a:p>
            <a:pPr eaLnBrk="1" hangingPunct="1">
              <a:lnSpc>
                <a:spcPct val="150000"/>
              </a:lnSpc>
            </a:pPr>
            <a:r>
              <a:rPr lang="de-DE" sz="2000" b="1" dirty="0" err="1" smtClean="0">
                <a:solidFill>
                  <a:srgbClr val="4A4A4C"/>
                </a:solidFill>
              </a:rPr>
              <a:t>Belgium</a:t>
            </a:r>
            <a:r>
              <a:rPr lang="de-DE" sz="2000" b="1" dirty="0" smtClean="0">
                <a:solidFill>
                  <a:srgbClr val="4A4A4C"/>
                </a:solidFill>
              </a:rPr>
              <a:t> 	</a:t>
            </a:r>
            <a:r>
              <a:rPr lang="de-DE" sz="2000" b="1" dirty="0">
                <a:solidFill>
                  <a:srgbClr val="4A4A4C"/>
                </a:solidFill>
              </a:rPr>
              <a:t>	</a:t>
            </a:r>
            <a:r>
              <a:rPr lang="de-DE" sz="2000" b="1" dirty="0" smtClean="0">
                <a:solidFill>
                  <a:srgbClr val="4A4A4C"/>
                </a:solidFill>
              </a:rPr>
              <a:t>Germany</a:t>
            </a:r>
            <a:r>
              <a:rPr lang="de-DE" sz="2000" b="1" dirty="0">
                <a:solidFill>
                  <a:srgbClr val="4A4A4C"/>
                </a:solidFill>
              </a:rPr>
              <a:t>	</a:t>
            </a:r>
            <a:r>
              <a:rPr lang="de-DE" sz="2000" b="1" dirty="0" smtClean="0">
                <a:solidFill>
                  <a:srgbClr val="4A4A4C"/>
                </a:solidFill>
              </a:rPr>
              <a:t> 	Spain</a:t>
            </a:r>
            <a:br>
              <a:rPr lang="de-DE" sz="2000" b="1" dirty="0" smtClean="0">
                <a:solidFill>
                  <a:srgbClr val="4A4A4C"/>
                </a:solidFill>
              </a:rPr>
            </a:br>
            <a:r>
              <a:rPr lang="de-DE" sz="2000" b="1" dirty="0" smtClean="0">
                <a:solidFill>
                  <a:srgbClr val="4A4A4C"/>
                </a:solidFill>
              </a:rPr>
              <a:t>Canada		</a:t>
            </a:r>
            <a:r>
              <a:rPr lang="de-DE" sz="2000" b="1" dirty="0" err="1" smtClean="0">
                <a:solidFill>
                  <a:srgbClr val="4A4A4C"/>
                </a:solidFill>
              </a:rPr>
              <a:t>Italy</a:t>
            </a:r>
            <a:r>
              <a:rPr lang="de-DE" sz="2000" b="1" dirty="0" smtClean="0">
                <a:solidFill>
                  <a:srgbClr val="4A4A4C"/>
                </a:solidFill>
              </a:rPr>
              <a:t>		</a:t>
            </a:r>
            <a:r>
              <a:rPr lang="de-DE" sz="2000" b="1" dirty="0">
                <a:solidFill>
                  <a:srgbClr val="4A4A4C"/>
                </a:solidFill>
              </a:rPr>
              <a:t> </a:t>
            </a:r>
            <a:r>
              <a:rPr lang="de-DE" sz="2000" b="1" dirty="0" smtClean="0">
                <a:solidFill>
                  <a:srgbClr val="4A4A4C"/>
                </a:solidFill>
              </a:rPr>
              <a:t>	</a:t>
            </a:r>
            <a:r>
              <a:rPr lang="de-DE" sz="2000" b="1" dirty="0" err="1" smtClean="0">
                <a:solidFill>
                  <a:srgbClr val="4A4A4C"/>
                </a:solidFill>
              </a:rPr>
              <a:t>Sweden</a:t>
            </a:r>
            <a:r>
              <a:rPr lang="de-DE" sz="2000" b="1" dirty="0" smtClean="0">
                <a:solidFill>
                  <a:srgbClr val="4A4A4C"/>
                </a:solidFill>
              </a:rPr>
              <a:t> </a:t>
            </a:r>
          </a:p>
          <a:p>
            <a:pPr eaLnBrk="1" hangingPunct="1">
              <a:lnSpc>
                <a:spcPct val="150000"/>
              </a:lnSpc>
            </a:pPr>
            <a:r>
              <a:rPr lang="de-DE" sz="2000" b="1" dirty="0" err="1" smtClean="0">
                <a:solidFill>
                  <a:srgbClr val="4A4A4C"/>
                </a:solidFill>
              </a:rPr>
              <a:t>Denmark</a:t>
            </a:r>
            <a:r>
              <a:rPr lang="de-DE" sz="2000" b="1" dirty="0" smtClean="0">
                <a:solidFill>
                  <a:srgbClr val="4A4A4C"/>
                </a:solidFill>
              </a:rPr>
              <a:t>		</a:t>
            </a:r>
            <a:r>
              <a:rPr lang="de-DE" sz="2000" b="1" dirty="0" err="1" smtClean="0">
                <a:solidFill>
                  <a:srgbClr val="4A4A4C"/>
                </a:solidFill>
              </a:rPr>
              <a:t>Netherlands</a:t>
            </a:r>
            <a:r>
              <a:rPr lang="de-DE" sz="2000" b="1" dirty="0" smtClean="0">
                <a:solidFill>
                  <a:srgbClr val="4A4A4C"/>
                </a:solidFill>
              </a:rPr>
              <a:t>	</a:t>
            </a:r>
            <a:r>
              <a:rPr lang="de-DE" sz="2000" b="1" dirty="0">
                <a:solidFill>
                  <a:srgbClr val="4A4A4C"/>
                </a:solidFill>
              </a:rPr>
              <a:t> </a:t>
            </a:r>
            <a:r>
              <a:rPr lang="de-DE" sz="2000" b="1" dirty="0" smtClean="0">
                <a:solidFill>
                  <a:srgbClr val="4A4A4C"/>
                </a:solidFill>
              </a:rPr>
              <a:t>	</a:t>
            </a:r>
            <a:r>
              <a:rPr lang="de-DE" sz="2000" b="1" dirty="0" err="1" smtClean="0">
                <a:solidFill>
                  <a:srgbClr val="4A4A4C"/>
                </a:solidFill>
              </a:rPr>
              <a:t>Switzerland</a:t>
            </a:r>
            <a:r>
              <a:rPr lang="de-DE" sz="2000" b="1" dirty="0" smtClean="0">
                <a:solidFill>
                  <a:srgbClr val="4A4A4C"/>
                </a:solidFill>
              </a:rPr>
              <a:t> 	</a:t>
            </a:r>
          </a:p>
          <a:p>
            <a:pPr eaLnBrk="1" hangingPunct="1">
              <a:lnSpc>
                <a:spcPct val="150000"/>
              </a:lnSpc>
            </a:pPr>
            <a:r>
              <a:rPr lang="de-DE" sz="2000" b="1" dirty="0" err="1" smtClean="0">
                <a:solidFill>
                  <a:srgbClr val="4A4A4C"/>
                </a:solidFill>
              </a:rPr>
              <a:t>Finland</a:t>
            </a:r>
            <a:r>
              <a:rPr lang="de-DE" sz="2000" b="1" dirty="0">
                <a:solidFill>
                  <a:srgbClr val="4A4A4C"/>
                </a:solidFill>
              </a:rPr>
              <a:t>		    	</a:t>
            </a:r>
            <a:r>
              <a:rPr lang="de-DE" sz="2000" b="1" dirty="0" err="1" smtClean="0">
                <a:solidFill>
                  <a:srgbClr val="4A4A4C"/>
                </a:solidFill>
              </a:rPr>
              <a:t>Norway</a:t>
            </a:r>
            <a:r>
              <a:rPr lang="de-DE" sz="2000" b="1" dirty="0" smtClean="0">
                <a:solidFill>
                  <a:srgbClr val="4A4A4C"/>
                </a:solidFill>
              </a:rPr>
              <a:t>      	</a:t>
            </a:r>
            <a:r>
              <a:rPr lang="de-DE" sz="2000" b="1" dirty="0">
                <a:solidFill>
                  <a:srgbClr val="4A4A4C"/>
                </a:solidFill>
              </a:rPr>
              <a:t> </a:t>
            </a:r>
            <a:r>
              <a:rPr lang="de-DE" sz="2000" b="1" dirty="0" smtClean="0">
                <a:solidFill>
                  <a:srgbClr val="4A4A4C"/>
                </a:solidFill>
              </a:rPr>
              <a:t>	UK 	</a:t>
            </a:r>
          </a:p>
          <a:p>
            <a:pPr eaLnBrk="1" hangingPunct="1">
              <a:lnSpc>
                <a:spcPct val="150000"/>
              </a:lnSpc>
            </a:pPr>
            <a:r>
              <a:rPr lang="de-DE" sz="2000" b="1" dirty="0" smtClean="0">
                <a:solidFill>
                  <a:srgbClr val="4A4A4C"/>
                </a:solidFill>
              </a:rPr>
              <a:t>Israel	              	 </a:t>
            </a:r>
            <a:r>
              <a:rPr lang="de-DE" sz="2000" b="1" dirty="0" err="1" smtClean="0">
                <a:solidFill>
                  <a:srgbClr val="4A4A4C"/>
                </a:solidFill>
              </a:rPr>
              <a:t>Slovenia</a:t>
            </a:r>
            <a:r>
              <a:rPr lang="de-DE" sz="2000" b="1" dirty="0" smtClean="0">
                <a:solidFill>
                  <a:srgbClr val="4A4A4C"/>
                </a:solidFill>
              </a:rPr>
              <a:t>	</a:t>
            </a:r>
            <a:r>
              <a:rPr lang="de-DE" sz="2000" b="1" dirty="0">
                <a:solidFill>
                  <a:srgbClr val="4A4A4C"/>
                </a:solidFill>
              </a:rPr>
              <a:t>	</a:t>
            </a:r>
            <a:endParaRPr lang="de-DE" sz="2000" b="1" dirty="0" smtClean="0">
              <a:solidFill>
                <a:srgbClr val="4A4A4C"/>
              </a:solidFill>
            </a:endParaRPr>
          </a:p>
          <a:p>
            <a:pPr eaLnBrk="1" hangingPunct="1">
              <a:lnSpc>
                <a:spcPct val="150000"/>
              </a:lnSpc>
            </a:pPr>
            <a:r>
              <a:rPr lang="de-DE" sz="2000" b="1" dirty="0" smtClean="0">
                <a:solidFill>
                  <a:srgbClr val="1C75B7"/>
                </a:solidFill>
              </a:rPr>
              <a:t>	</a:t>
            </a:r>
            <a:endParaRPr lang="de-DE" sz="2000" b="1" dirty="0">
              <a:solidFill>
                <a:srgbClr val="1C75B7"/>
              </a:solidFill>
            </a:endParaRPr>
          </a:p>
        </p:txBody>
      </p:sp>
      <p:pic>
        <p:nvPicPr>
          <p:cNvPr id="6" name="Picture 17" descr="Po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224" y="2219617"/>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9" descr="Den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037" y="3426760"/>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3" descr="Fin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21" y="3875083"/>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3" descr="Norw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6480" y="3939288"/>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5" descr="Swed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0968" y="2984902"/>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7" descr="The-United-Kingd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1523" y="3843591"/>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9" descr="Ital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6178" y="2996182"/>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2" descr="Austr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730" y="2165128"/>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4" descr="Belgiu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037" y="2620370"/>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8" descr="German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97518" y="2575636"/>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6" descr="Switzerlan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0211" y="3436618"/>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8" descr="The-Netherland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90779" y="3447711"/>
            <a:ext cx="372041"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3"/>
          <p:cNvSpPr txBox="1">
            <a:spLocks noChangeArrowheads="1"/>
          </p:cNvSpPr>
          <p:nvPr/>
        </p:nvSpPr>
        <p:spPr bwMode="auto">
          <a:xfrm>
            <a:off x="2111392" y="1388523"/>
            <a:ext cx="56922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2400" b="1" dirty="0" smtClean="0">
                <a:solidFill>
                  <a:srgbClr val="4A4A4C"/>
                </a:solidFill>
                <a:latin typeface="Arial" charset="0"/>
                <a:cs typeface="Arial" charset="0"/>
              </a:rPr>
              <a:t>17 Members </a:t>
            </a:r>
            <a:endParaRPr lang="de-DE" sz="2400" b="1" dirty="0">
              <a:solidFill>
                <a:srgbClr val="4A4A4C"/>
              </a:solidFill>
              <a:latin typeface="Arial" charset="0"/>
              <a:cs typeface="Arial" charset="0"/>
            </a:endParaRPr>
          </a:p>
        </p:txBody>
      </p:sp>
      <p:pic>
        <p:nvPicPr>
          <p:cNvPr id="22" name="Grafik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00000" flipV="1">
            <a:off x="749171" y="2989075"/>
            <a:ext cx="393191" cy="249827"/>
          </a:xfrm>
          <a:prstGeom prst="rect">
            <a:avLst/>
          </a:prstGeom>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1727" y="2627549"/>
            <a:ext cx="390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88798" y="2150468"/>
            <a:ext cx="389480" cy="259653"/>
          </a:xfrm>
          <a:prstGeom prst="rect">
            <a:avLst/>
          </a:prstGeom>
        </p:spPr>
      </p:pic>
      <p:pic>
        <p:nvPicPr>
          <p:cNvPr id="4" name="Afbeelding 3"/>
          <p:cNvPicPr>
            <a:picLocks noChangeAspect="1"/>
          </p:cNvPicPr>
          <p:nvPr/>
        </p:nvPicPr>
        <p:blipFill>
          <a:blip r:embed="rId17"/>
          <a:stretch>
            <a:fillRect/>
          </a:stretch>
        </p:blipFill>
        <p:spPr>
          <a:xfrm>
            <a:off x="737937" y="4374606"/>
            <a:ext cx="452834" cy="329334"/>
          </a:xfrm>
          <a:prstGeom prst="rect">
            <a:avLst/>
          </a:prstGeom>
        </p:spPr>
      </p:pic>
      <p:pic>
        <p:nvPicPr>
          <p:cNvPr id="18" name="Afbeelding 17"/>
          <p:cNvPicPr>
            <a:picLocks noChangeAspect="1"/>
          </p:cNvPicPr>
          <p:nvPr/>
        </p:nvPicPr>
        <p:blipFill>
          <a:blip r:embed="rId18"/>
          <a:stretch>
            <a:fillRect/>
          </a:stretch>
        </p:blipFill>
        <p:spPr>
          <a:xfrm>
            <a:off x="3296522" y="4349796"/>
            <a:ext cx="481756" cy="330338"/>
          </a:xfrm>
          <a:prstGeom prst="rect">
            <a:avLst/>
          </a:prstGeom>
        </p:spPr>
      </p:pic>
    </p:spTree>
    <p:extLst>
      <p:ext uri="{BB962C8B-B14F-4D97-AF65-F5344CB8AC3E}">
        <p14:creationId xmlns:p14="http://schemas.microsoft.com/office/powerpoint/2010/main" val="755563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marR="0" lvl="2" indent="-228600" algn="ctr" defTabSz="914400" rtl="0" eaLnBrk="1" fontAlgn="auto" latinLnBrk="0" hangingPunct="1">
              <a:lnSpc>
                <a:spcPct val="100000"/>
              </a:lnSpc>
              <a:spcBef>
                <a:spcPts val="600"/>
              </a:spcBef>
              <a:spcAft>
                <a:spcPts val="0"/>
              </a:spcAft>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en-US" sz="3200" kern="1200" dirty="0">
                <a:solidFill>
                  <a:schemeClr val="tx1"/>
                </a:solidFill>
                <a:latin typeface="Arial" pitchFamily="34" charset="0"/>
                <a:ea typeface="+mj-ea"/>
                <a:cs typeface="Arial" pitchFamily="34" charset="0"/>
              </a:rPr>
              <a:t>Aims of the JPI MYBL</a:t>
            </a:r>
          </a:p>
        </p:txBody>
      </p:sp>
      <p:sp>
        <p:nvSpPr>
          <p:cNvPr id="3" name="Inhaltsplatzhalter 2"/>
          <p:cNvSpPr>
            <a:spLocks noGrp="1"/>
          </p:cNvSpPr>
          <p:nvPr>
            <p:ph idx="4294967295"/>
          </p:nvPr>
        </p:nvSpPr>
        <p:spPr>
          <a:xfrm>
            <a:off x="827584" y="1556792"/>
            <a:ext cx="7416824" cy="3889375"/>
          </a:xfrm>
        </p:spPr>
        <p:txBody>
          <a:bodyPr/>
          <a:lstStyle/>
          <a:p>
            <a:pPr marL="457200" lvl="2" indent="-457200">
              <a:buFont typeface="+mj-lt"/>
              <a:buAutoNum type="arabicPeriod"/>
            </a:pPr>
            <a:r>
              <a:rPr lang="en-US" sz="2100" dirty="0" smtClean="0">
                <a:solidFill>
                  <a:srgbClr val="00B050"/>
                </a:solidFill>
              </a:rPr>
              <a:t>Exploration</a:t>
            </a:r>
            <a:r>
              <a:rPr lang="en-US" sz="2100" b="1" dirty="0" smtClean="0">
                <a:solidFill>
                  <a:srgbClr val="00B050"/>
                </a:solidFill>
              </a:rPr>
              <a:t> </a:t>
            </a:r>
            <a:r>
              <a:rPr lang="en-US" sz="2100" dirty="0">
                <a:solidFill>
                  <a:srgbClr val="00B050"/>
                </a:solidFill>
              </a:rPr>
              <a:t>and understanding </a:t>
            </a:r>
            <a:r>
              <a:rPr lang="en-US" sz="2100" dirty="0" smtClean="0">
                <a:solidFill>
                  <a:srgbClr val="00B050"/>
                </a:solidFill>
              </a:rPr>
              <a:t>of Demographic </a:t>
            </a:r>
            <a:r>
              <a:rPr lang="en-US" sz="2100" dirty="0">
                <a:solidFill>
                  <a:srgbClr val="00B050"/>
                </a:solidFill>
              </a:rPr>
              <a:t>Change </a:t>
            </a:r>
            <a:r>
              <a:rPr lang="en-US" sz="2100" dirty="0" smtClean="0">
                <a:solidFill>
                  <a:srgbClr val="00B050"/>
                </a:solidFill>
              </a:rPr>
              <a:t/>
            </a:r>
            <a:br>
              <a:rPr lang="en-US" sz="2100" dirty="0" smtClean="0">
                <a:solidFill>
                  <a:srgbClr val="00B050"/>
                </a:solidFill>
              </a:rPr>
            </a:br>
            <a:r>
              <a:rPr lang="en-US" sz="2100" dirty="0" smtClean="0"/>
              <a:t>through a cross-disciplinary and holistic approach (Researcher </a:t>
            </a:r>
            <a:r>
              <a:rPr lang="en-US" sz="2100" dirty="0"/>
              <a:t>l</a:t>
            </a:r>
            <a:r>
              <a:rPr lang="en-US" sz="2100" dirty="0" smtClean="0"/>
              <a:t>evel r</a:t>
            </a:r>
            <a:r>
              <a:rPr lang="en-US" sz="2100" u="sng" dirty="0" smtClean="0"/>
              <a:t>esearch </a:t>
            </a:r>
            <a:r>
              <a:rPr lang="en-US" sz="2100" u="sng" dirty="0"/>
              <a:t>o</a:t>
            </a:r>
            <a:r>
              <a:rPr lang="en-US" sz="2100" u="sng" dirty="0" smtClean="0"/>
              <a:t>utcomes targeted</a:t>
            </a:r>
            <a:r>
              <a:rPr lang="en-US" sz="2100" dirty="0" smtClean="0"/>
              <a:t>)</a:t>
            </a:r>
            <a:endParaRPr lang="en-US" sz="2100" dirty="0"/>
          </a:p>
          <a:p>
            <a:pPr marL="457200" lvl="2" indent="-457200">
              <a:buFont typeface="+mj-lt"/>
              <a:buAutoNum type="arabicPeriod"/>
            </a:pPr>
            <a:r>
              <a:rPr lang="en-US" sz="2100" b="1" dirty="0" smtClean="0">
                <a:solidFill>
                  <a:srgbClr val="1C75B7"/>
                </a:solidFill>
              </a:rPr>
              <a:t>Joint Programming/Alignment </a:t>
            </a:r>
            <a:r>
              <a:rPr lang="en-US" sz="2100" dirty="0"/>
              <a:t>of national/regional and </a:t>
            </a:r>
            <a:r>
              <a:rPr lang="en-US" sz="2100" dirty="0" smtClean="0"/>
              <a:t>EU </a:t>
            </a:r>
            <a:r>
              <a:rPr lang="en-US" sz="2100" dirty="0" err="1" smtClean="0"/>
              <a:t>programmes</a:t>
            </a:r>
            <a:r>
              <a:rPr lang="en-US" sz="2100" dirty="0" smtClean="0"/>
              <a:t> </a:t>
            </a:r>
            <a:r>
              <a:rPr lang="en-US" sz="2100" dirty="0"/>
              <a:t>and activities </a:t>
            </a:r>
            <a:r>
              <a:rPr lang="en-US" sz="2100" dirty="0" smtClean="0"/>
              <a:t>(Joint/coordinated  </a:t>
            </a:r>
            <a:r>
              <a:rPr lang="en-US" sz="2100" dirty="0"/>
              <a:t>research </a:t>
            </a:r>
            <a:r>
              <a:rPr lang="en-US" sz="2100" u="sng" dirty="0"/>
              <a:t>policies and </a:t>
            </a:r>
            <a:r>
              <a:rPr lang="en-US" sz="2100" u="sng" dirty="0" smtClean="0"/>
              <a:t>strategies to be elaborated</a:t>
            </a:r>
            <a:r>
              <a:rPr lang="en-US" sz="2100" dirty="0" smtClean="0"/>
              <a:t>)</a:t>
            </a:r>
            <a:endParaRPr lang="en-US" sz="2100" dirty="0"/>
          </a:p>
          <a:p>
            <a:pPr marL="457200" lvl="2" indent="-457200">
              <a:buFont typeface="+mj-lt"/>
              <a:buAutoNum type="arabicPeriod"/>
            </a:pPr>
            <a:r>
              <a:rPr lang="en-US" sz="2100" b="1" dirty="0" smtClean="0">
                <a:solidFill>
                  <a:srgbClr val="1C75B7"/>
                </a:solidFill>
              </a:rPr>
              <a:t>Implementation </a:t>
            </a:r>
            <a:r>
              <a:rPr lang="en-US" sz="2100" dirty="0"/>
              <a:t>through joint </a:t>
            </a:r>
            <a:r>
              <a:rPr lang="en-US" sz="2100" dirty="0" smtClean="0"/>
              <a:t>activities (ERA-NET like </a:t>
            </a:r>
            <a:r>
              <a:rPr lang="en-US" sz="2100" u="sng" dirty="0"/>
              <a:t>c</a:t>
            </a:r>
            <a:r>
              <a:rPr lang="en-US" sz="2100" u="sng" dirty="0" smtClean="0"/>
              <a:t>alls for transnational research projects and similar activities realized – “fast track” activities</a:t>
            </a:r>
            <a:r>
              <a:rPr lang="en-US" sz="2100" dirty="0" smtClean="0"/>
              <a:t>)</a:t>
            </a:r>
            <a:endParaRPr lang="en-US" sz="2100" dirty="0"/>
          </a:p>
          <a:p>
            <a:pPr marL="457200" lvl="2" indent="-457200">
              <a:buFont typeface="+mj-lt"/>
              <a:buAutoNum type="arabicPeriod"/>
            </a:pPr>
            <a:r>
              <a:rPr lang="en-US" sz="2100" b="1" dirty="0" smtClean="0">
                <a:solidFill>
                  <a:srgbClr val="1C75B7"/>
                </a:solidFill>
              </a:rPr>
              <a:t>Public Engagement </a:t>
            </a:r>
            <a:endParaRPr lang="en-US" sz="2100" dirty="0"/>
          </a:p>
        </p:txBody>
      </p:sp>
    </p:spTree>
    <p:extLst>
      <p:ext uri="{BB962C8B-B14F-4D97-AF65-F5344CB8AC3E}">
        <p14:creationId xmlns:p14="http://schemas.microsoft.com/office/powerpoint/2010/main" val="3142735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(Joint ) </a:t>
            </a:r>
            <a:r>
              <a:rPr lang="en-US" sz="3200" dirty="0" smtClean="0"/>
              <a:t>Strategic Research Agenda</a:t>
            </a:r>
            <a:endParaRPr lang="en-GB" dirty="0"/>
          </a:p>
        </p:txBody>
      </p:sp>
      <p:sp>
        <p:nvSpPr>
          <p:cNvPr id="5" name="Inhaltsplatzhalter 2"/>
          <p:cNvSpPr>
            <a:spLocks noGrp="1"/>
          </p:cNvSpPr>
          <p:nvPr>
            <p:ph idx="4294967295"/>
          </p:nvPr>
        </p:nvSpPr>
        <p:spPr>
          <a:xfrm>
            <a:off x="755576" y="1129902"/>
            <a:ext cx="4356484" cy="5032375"/>
          </a:xfrm>
        </p:spPr>
        <p:txBody>
          <a:bodyPr/>
          <a:lstStyle/>
          <a:p>
            <a:pPr marL="0" lvl="2" indent="0">
              <a:buNone/>
            </a:pPr>
            <a:r>
              <a:rPr lang="en-US" sz="2100" b="1" dirty="0" smtClean="0">
                <a:solidFill>
                  <a:srgbClr val="1C75B7"/>
                </a:solidFill>
              </a:rPr>
              <a:t>     </a:t>
            </a:r>
          </a:p>
          <a:p>
            <a:pPr marL="0" lvl="2" indent="0">
              <a:buNone/>
            </a:pPr>
            <a:r>
              <a:rPr lang="en-US" sz="2100" b="1" dirty="0" smtClean="0">
                <a:solidFill>
                  <a:srgbClr val="1C75B7"/>
                </a:solidFill>
              </a:rPr>
              <a:t>4 Research Domains </a:t>
            </a:r>
          </a:p>
          <a:p>
            <a:pPr marL="914400" lvl="3" indent="-457200"/>
            <a:r>
              <a:rPr lang="en-US" sz="1800" dirty="0"/>
              <a:t>Quality of Life, Health and Wellbeing </a:t>
            </a:r>
          </a:p>
          <a:p>
            <a:pPr marL="914400" lvl="3" indent="-457200"/>
            <a:r>
              <a:rPr lang="en-US" sz="1800" dirty="0"/>
              <a:t>Economic and Social Production </a:t>
            </a:r>
          </a:p>
          <a:p>
            <a:pPr marL="914400" lvl="3" indent="-457200"/>
            <a:r>
              <a:rPr lang="en-US" sz="1800" dirty="0"/>
              <a:t>Governance and Institutions</a:t>
            </a:r>
          </a:p>
          <a:p>
            <a:pPr marL="914400" lvl="3" indent="-457200"/>
            <a:r>
              <a:rPr lang="en-US" sz="1800" dirty="0"/>
              <a:t>Sustainable </a:t>
            </a:r>
            <a:r>
              <a:rPr lang="en-US" sz="1800" dirty="0" smtClean="0"/>
              <a:t>Welfare </a:t>
            </a:r>
          </a:p>
          <a:p>
            <a:pPr marL="742950" lvl="3" indent="-285750">
              <a:buFont typeface="Wingdings"/>
              <a:buChar char="à"/>
            </a:pPr>
            <a:r>
              <a:rPr lang="en-US" sz="1800" b="1" dirty="0" smtClean="0">
                <a:solidFill>
                  <a:srgbClr val="1C75B7"/>
                </a:solidFill>
                <a:sym typeface="Wingdings" panose="05000000000000000000" pitchFamily="2" charset="2"/>
              </a:rPr>
              <a:t>11 research topics deriving </a:t>
            </a:r>
          </a:p>
          <a:p>
            <a:pPr marL="457200" lvl="3" indent="0">
              <a:buNone/>
            </a:pPr>
            <a:r>
              <a:rPr lang="en-US" sz="1800" b="1" dirty="0" smtClean="0">
                <a:solidFill>
                  <a:srgbClr val="1C75B7"/>
                </a:solidFill>
                <a:sym typeface="Wingdings" panose="05000000000000000000" pitchFamily="2" charset="2"/>
              </a:rPr>
              <a:t>     from these domains are     </a:t>
            </a:r>
          </a:p>
          <a:p>
            <a:pPr marL="457200" lvl="3" indent="0">
              <a:buNone/>
            </a:pPr>
            <a:r>
              <a:rPr lang="en-US" sz="1800" b="1" dirty="0">
                <a:solidFill>
                  <a:srgbClr val="1C75B7"/>
                </a:solidFill>
                <a:sym typeface="Wingdings" panose="05000000000000000000" pitchFamily="2" charset="2"/>
              </a:rPr>
              <a:t> </a:t>
            </a:r>
            <a:r>
              <a:rPr lang="en-US" sz="1800" b="1" dirty="0" smtClean="0">
                <a:solidFill>
                  <a:srgbClr val="1C75B7"/>
                </a:solidFill>
                <a:sym typeface="Wingdings" panose="05000000000000000000" pitchFamily="2" charset="2"/>
              </a:rPr>
              <a:t>    transferred into call topics </a:t>
            </a:r>
          </a:p>
          <a:p>
            <a:pPr marL="457200" lvl="3" indent="0">
              <a:buNone/>
            </a:pPr>
            <a:endParaRPr lang="en-US" sz="1600" i="1" dirty="0">
              <a:solidFill>
                <a:schemeClr val="bg2"/>
              </a:solidFill>
            </a:endParaRPr>
          </a:p>
          <a:p>
            <a:pPr marL="457200" lvl="3" indent="0">
              <a:buNone/>
            </a:pPr>
            <a:r>
              <a:rPr lang="en-US" sz="1600" i="1" dirty="0" smtClean="0">
                <a:solidFill>
                  <a:schemeClr val="bg2"/>
                </a:solidFill>
                <a:hlinkClick r:id="rId3"/>
              </a:rPr>
              <a:t>http://www.jp-demographic.eu/about-us/strategic-research-agenda-sra/</a:t>
            </a:r>
            <a:endParaRPr lang="en-US" sz="1600" i="1" dirty="0" smtClean="0">
              <a:solidFill>
                <a:schemeClr val="bg2"/>
              </a:solidFill>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060" y="1129902"/>
            <a:ext cx="3267256" cy="441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476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(Joint) Strategic Research Agenda</a:t>
            </a:r>
            <a:endParaRPr lang="en-GB" dirty="0"/>
          </a:p>
        </p:txBody>
      </p:sp>
      <p:sp>
        <p:nvSpPr>
          <p:cNvPr id="5" name="Inhaltsplatzhalter 2"/>
          <p:cNvSpPr>
            <a:spLocks noGrp="1"/>
          </p:cNvSpPr>
          <p:nvPr>
            <p:ph idx="4294967295"/>
          </p:nvPr>
        </p:nvSpPr>
        <p:spPr>
          <a:xfrm>
            <a:off x="827584" y="1143000"/>
            <a:ext cx="4258828" cy="4518248"/>
          </a:xfrm>
        </p:spPr>
        <p:txBody>
          <a:bodyPr/>
          <a:lstStyle/>
          <a:p>
            <a:pPr marL="0" lvl="2" indent="0">
              <a:buNone/>
            </a:pPr>
            <a:r>
              <a:rPr lang="en-US" sz="2100" b="1" dirty="0" smtClean="0">
                <a:solidFill>
                  <a:srgbClr val="1C75B7"/>
                </a:solidFill>
              </a:rPr>
              <a:t>11 Research Topics</a:t>
            </a:r>
          </a:p>
          <a:p>
            <a:pPr marL="914400" lvl="3" indent="-457200"/>
            <a:r>
              <a:rPr lang="en-US" sz="1800" dirty="0" smtClean="0"/>
              <a:t>Quality </a:t>
            </a:r>
            <a:r>
              <a:rPr lang="en-US" sz="1800" dirty="0"/>
              <a:t>of life, wellbeing and health </a:t>
            </a:r>
          </a:p>
          <a:p>
            <a:pPr marL="914400" lvl="3" indent="-457200"/>
            <a:r>
              <a:rPr lang="en-US" sz="1800" dirty="0"/>
              <a:t>Learning for later life </a:t>
            </a:r>
          </a:p>
          <a:p>
            <a:pPr marL="914400" lvl="3" indent="-457200"/>
            <a:r>
              <a:rPr lang="en-US" sz="1800" dirty="0"/>
              <a:t>Social and economic production </a:t>
            </a:r>
          </a:p>
          <a:p>
            <a:pPr marL="914400" lvl="3" indent="-457200"/>
            <a:r>
              <a:rPr lang="en-US" sz="1800" dirty="0"/>
              <a:t>Participation </a:t>
            </a:r>
          </a:p>
          <a:p>
            <a:pPr marL="914400" lvl="3" indent="-457200"/>
            <a:r>
              <a:rPr lang="en-US" sz="1800" dirty="0"/>
              <a:t>Ageing and place </a:t>
            </a:r>
          </a:p>
          <a:p>
            <a:pPr marL="914400" lvl="3" indent="-457200"/>
            <a:r>
              <a:rPr lang="en-US" sz="1800" dirty="0"/>
              <a:t>A new </a:t>
            </a:r>
            <a:r>
              <a:rPr lang="en-US" sz="1800" dirty="0" err="1"/>
              <a:t>labour</a:t>
            </a:r>
            <a:r>
              <a:rPr lang="en-US" sz="1800" dirty="0"/>
              <a:t> market </a:t>
            </a:r>
          </a:p>
          <a:p>
            <a:pPr marL="914400" lvl="3" indent="-457200"/>
            <a:r>
              <a:rPr lang="en-US" sz="1800" dirty="0"/>
              <a:t>Integrating policy </a:t>
            </a:r>
          </a:p>
          <a:p>
            <a:pPr marL="914400" lvl="3" indent="-457200"/>
            <a:r>
              <a:rPr lang="en-US" sz="1800" dirty="0"/>
              <a:t>Inclusion and equity </a:t>
            </a:r>
          </a:p>
          <a:p>
            <a:pPr marL="914400" lvl="3" indent="-457200"/>
            <a:r>
              <a:rPr lang="en-US" sz="1800" dirty="0"/>
              <a:t>Welfare models </a:t>
            </a:r>
          </a:p>
          <a:p>
            <a:pPr marL="914400" lvl="3" indent="-457200"/>
            <a:r>
              <a:rPr lang="en-US" sz="1800" dirty="0"/>
              <a:t>Technology for living </a:t>
            </a:r>
          </a:p>
          <a:p>
            <a:pPr marL="914400" lvl="3" indent="-457200"/>
            <a:r>
              <a:rPr lang="en-US" sz="1800" dirty="0"/>
              <a:t>Research infrastructure</a:t>
            </a:r>
          </a:p>
          <a:p>
            <a:pPr marL="914400" lvl="3" indent="-457200"/>
            <a:endParaRPr lang="en-US" sz="1700" b="1" dirty="0" err="1" smtClean="0">
              <a:solidFill>
                <a:srgbClr val="1C75B7"/>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6036" y="1143000"/>
            <a:ext cx="3267256" cy="441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9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Joint Transnational CALLS 2015-2017</a:t>
            </a:r>
            <a:endParaRPr lang="fi-FI" dirty="0"/>
          </a:p>
        </p:txBody>
      </p:sp>
      <p:sp>
        <p:nvSpPr>
          <p:cNvPr id="3" name="Content Placeholder 2"/>
          <p:cNvSpPr>
            <a:spLocks noGrp="1"/>
          </p:cNvSpPr>
          <p:nvPr>
            <p:ph idx="4294967295"/>
          </p:nvPr>
        </p:nvSpPr>
        <p:spPr>
          <a:xfrm>
            <a:off x="827584" y="836712"/>
            <a:ext cx="7560840" cy="4752528"/>
          </a:xfrm>
        </p:spPr>
        <p:txBody>
          <a:bodyPr/>
          <a:lstStyle/>
          <a:p>
            <a:pPr lvl="1">
              <a:spcBef>
                <a:spcPts val="1200"/>
              </a:spcBef>
              <a:buClr>
                <a:srgbClr val="1C75B7"/>
              </a:buClr>
              <a:buSzPct val="140000"/>
            </a:pPr>
            <a:endParaRPr lang="de-DE" sz="800" b="1" dirty="0" smtClean="0"/>
          </a:p>
          <a:p>
            <a:pPr lvl="1">
              <a:spcBef>
                <a:spcPts val="1200"/>
              </a:spcBef>
              <a:buClr>
                <a:srgbClr val="1C75B7"/>
              </a:buClr>
              <a:buSzPct val="140000"/>
            </a:pPr>
            <a:r>
              <a:rPr lang="de-DE" sz="2000" b="1" dirty="0" smtClean="0"/>
              <a:t>2015</a:t>
            </a:r>
            <a:r>
              <a:rPr lang="de-DE" sz="2000" dirty="0" smtClean="0"/>
              <a:t>:  </a:t>
            </a:r>
            <a:r>
              <a:rPr lang="en-US" sz="1400" b="1" dirty="0" smtClean="0"/>
              <a:t>Extended Working Life and its Interaction with Health, Wellbeing and  beyond </a:t>
            </a:r>
          </a:p>
          <a:p>
            <a:pPr lvl="2">
              <a:spcBef>
                <a:spcPts val="1200"/>
              </a:spcBef>
              <a:buClr>
                <a:srgbClr val="1C75B7"/>
              </a:buClr>
              <a:buSzPct val="140000"/>
            </a:pPr>
            <a:r>
              <a:rPr lang="en-US" sz="1400" dirty="0" smtClean="0"/>
              <a:t>Funding ca. 8 M €, </a:t>
            </a:r>
            <a:r>
              <a:rPr lang="en-US" sz="1400" dirty="0"/>
              <a:t>11 countries&gt; 5.404.108 € used from virtual common </a:t>
            </a:r>
            <a:r>
              <a:rPr lang="en-US" sz="1400" dirty="0" smtClean="0"/>
              <a:t>pot</a:t>
            </a:r>
          </a:p>
          <a:p>
            <a:pPr lvl="1">
              <a:spcBef>
                <a:spcPts val="1200"/>
              </a:spcBef>
              <a:buClr>
                <a:srgbClr val="1C75B7"/>
              </a:buClr>
              <a:buSzPct val="140000"/>
            </a:pPr>
            <a:r>
              <a:rPr lang="en-US" sz="2000" b="1" dirty="0" smtClean="0"/>
              <a:t>2016:  </a:t>
            </a:r>
            <a:r>
              <a:rPr lang="en-US" sz="1400" b="1" dirty="0" smtClean="0"/>
              <a:t>Welfare, Wellbeing and Demographic Change: Understanding Welfare Models</a:t>
            </a:r>
          </a:p>
          <a:p>
            <a:pPr lvl="2">
              <a:spcBef>
                <a:spcPts val="1200"/>
              </a:spcBef>
              <a:buClr>
                <a:srgbClr val="1C75B7"/>
              </a:buClr>
              <a:buSzPct val="140000"/>
              <a:buFont typeface="Arial" panose="020B0604020202020204" pitchFamily="34" charset="0"/>
              <a:buChar char="•"/>
            </a:pPr>
            <a:r>
              <a:rPr lang="en-US" sz="1400" dirty="0"/>
              <a:t>Funding ca. 8 M €, 11 countries, 14 Funding Agencies</a:t>
            </a:r>
          </a:p>
          <a:p>
            <a:pPr lvl="1">
              <a:spcBef>
                <a:spcPts val="1200"/>
              </a:spcBef>
              <a:buClr>
                <a:srgbClr val="1C75B7"/>
              </a:buClr>
              <a:buSzPct val="140000"/>
            </a:pPr>
            <a:r>
              <a:rPr lang="en-US" sz="2000" b="1" dirty="0" smtClean="0"/>
              <a:t>2017</a:t>
            </a:r>
            <a:r>
              <a:rPr lang="en-US" sz="2100" b="1" dirty="0" smtClean="0"/>
              <a:t> </a:t>
            </a:r>
            <a:r>
              <a:rPr lang="en-US" sz="1700" b="1" dirty="0" smtClean="0"/>
              <a:t>Working Title: Aging and Place in a </a:t>
            </a:r>
            <a:r>
              <a:rPr lang="en-US" sz="1700" b="1" dirty="0" err="1" smtClean="0"/>
              <a:t>Digitising</a:t>
            </a:r>
            <a:r>
              <a:rPr lang="en-US" sz="1700" b="1" dirty="0" smtClean="0"/>
              <a:t> World</a:t>
            </a:r>
          </a:p>
          <a:p>
            <a:pPr lvl="2">
              <a:spcBef>
                <a:spcPts val="1200"/>
              </a:spcBef>
              <a:buClr>
                <a:srgbClr val="1C75B7"/>
              </a:buClr>
              <a:buSzPct val="140000"/>
            </a:pPr>
            <a:r>
              <a:rPr lang="en-US" sz="1300" dirty="0" smtClean="0"/>
              <a:t>To be </a:t>
            </a:r>
            <a:r>
              <a:rPr lang="en-US" sz="1300" b="1" dirty="0" smtClean="0"/>
              <a:t>preannounced in the beginning of December 2016,</a:t>
            </a:r>
          </a:p>
          <a:p>
            <a:pPr lvl="2">
              <a:spcBef>
                <a:spcPts val="1200"/>
              </a:spcBef>
              <a:buClr>
                <a:srgbClr val="1C75B7"/>
              </a:buClr>
              <a:buSzPct val="140000"/>
            </a:pPr>
            <a:r>
              <a:rPr lang="en-US" sz="1300" dirty="0" smtClean="0"/>
              <a:t>launched in mid January 2017,</a:t>
            </a:r>
          </a:p>
          <a:p>
            <a:pPr lvl="2">
              <a:spcBef>
                <a:spcPts val="1200"/>
              </a:spcBef>
              <a:buClr>
                <a:srgbClr val="1C75B7"/>
              </a:buClr>
              <a:buSzPct val="140000"/>
            </a:pPr>
            <a:r>
              <a:rPr lang="en-US" sz="1300" dirty="0" smtClean="0"/>
              <a:t>submission of proposals until mid-April 2017,</a:t>
            </a:r>
          </a:p>
          <a:p>
            <a:pPr lvl="2">
              <a:spcBef>
                <a:spcPts val="1200"/>
              </a:spcBef>
              <a:buClr>
                <a:srgbClr val="1C75B7"/>
              </a:buClr>
              <a:buSzPct val="140000"/>
            </a:pPr>
            <a:r>
              <a:rPr lang="en-US" sz="1300" dirty="0" smtClean="0"/>
              <a:t>beginning of projects beginning 2018</a:t>
            </a:r>
          </a:p>
          <a:p>
            <a:pPr lvl="2">
              <a:spcBef>
                <a:spcPts val="1200"/>
              </a:spcBef>
              <a:buClr>
                <a:srgbClr val="1C75B7"/>
              </a:buClr>
              <a:buSzPct val="140000"/>
            </a:pPr>
            <a:r>
              <a:rPr lang="en-US" sz="1300" b="1" dirty="0" smtClean="0"/>
              <a:t>it is possible to join the MYBL Call 2017 as a funder/funding agency </a:t>
            </a:r>
            <a:r>
              <a:rPr lang="en-US" sz="1300" b="1" i="1" dirty="0" smtClean="0"/>
              <a:t>without </a:t>
            </a:r>
            <a:r>
              <a:rPr lang="en-US" sz="1300" b="1" dirty="0" smtClean="0"/>
              <a:t>being a member of JPI MYBL! </a:t>
            </a:r>
            <a:r>
              <a:rPr lang="en-US" sz="1300" dirty="0" smtClean="0"/>
              <a:t>If you are interested to take part, please contact </a:t>
            </a:r>
            <a:r>
              <a:rPr lang="en-US" sz="1300" dirty="0" smtClean="0">
                <a:hlinkClick r:id="rId3"/>
              </a:rPr>
              <a:t>annette.angermann@vdivde-it.de</a:t>
            </a:r>
            <a:r>
              <a:rPr lang="en-US" sz="1300" dirty="0" smtClean="0"/>
              <a:t> or the secretariat of JPI MYBL (</a:t>
            </a:r>
            <a:r>
              <a:rPr lang="en-US" sz="1300" dirty="0" smtClean="0">
                <a:hlinkClick r:id="rId4"/>
              </a:rPr>
              <a:t>jpimybl@zonmw.nl</a:t>
            </a:r>
            <a:r>
              <a:rPr lang="en-US" sz="1300" dirty="0" smtClean="0"/>
              <a:t>) for further information. </a:t>
            </a:r>
            <a:endParaRPr lang="en-US" sz="1700" i="1" dirty="0" smtClean="0">
              <a:hlinkClick r:id="rId5"/>
            </a:endParaRPr>
          </a:p>
          <a:p>
            <a:pPr marL="457200" lvl="1" indent="0">
              <a:spcBef>
                <a:spcPts val="1200"/>
              </a:spcBef>
              <a:buClr>
                <a:srgbClr val="1C75B7"/>
              </a:buClr>
              <a:buSzPct val="140000"/>
              <a:buNone/>
            </a:pPr>
            <a:r>
              <a:rPr lang="en-US" sz="1700" i="1" dirty="0" smtClean="0">
                <a:solidFill>
                  <a:schemeClr val="bg2"/>
                </a:solidFill>
                <a:hlinkClick r:id="rId5"/>
              </a:rPr>
              <a:t>/</a:t>
            </a:r>
            <a:endParaRPr lang="en-US" sz="1700" i="1" dirty="0" smtClean="0">
              <a:solidFill>
                <a:schemeClr val="bg2"/>
              </a:solidFill>
            </a:endParaRPr>
          </a:p>
        </p:txBody>
      </p:sp>
      <p:sp>
        <p:nvSpPr>
          <p:cNvPr id="4" name="Rechteck 3"/>
          <p:cNvSpPr/>
          <p:nvPr/>
        </p:nvSpPr>
        <p:spPr>
          <a:xfrm>
            <a:off x="2915816" y="6398459"/>
            <a:ext cx="3713584" cy="353943"/>
          </a:xfrm>
          <a:prstGeom prst="rect">
            <a:avLst/>
          </a:prstGeom>
        </p:spPr>
        <p:txBody>
          <a:bodyPr wrap="square">
            <a:spAutoFit/>
          </a:bodyPr>
          <a:lstStyle/>
          <a:p>
            <a:r>
              <a:rPr lang="en-US" sz="1700" i="1" kern="0" dirty="0">
                <a:solidFill>
                  <a:srgbClr val="808080"/>
                </a:solidFill>
                <a:latin typeface="Arial"/>
                <a:hlinkClick r:id="rId5"/>
              </a:rPr>
              <a:t>http://www.jp-demographic.eu/calls</a:t>
            </a:r>
            <a:endParaRPr lang="en-US" dirty="0"/>
          </a:p>
        </p:txBody>
      </p:sp>
    </p:spTree>
    <p:extLst>
      <p:ext uri="{BB962C8B-B14F-4D97-AF65-F5344CB8AC3E}">
        <p14:creationId xmlns:p14="http://schemas.microsoft.com/office/powerpoint/2010/main" val="3397328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JPI MYBL Conference 2016 </a:t>
            </a:r>
            <a:endParaRPr lang="fi-FI" dirty="0"/>
          </a:p>
        </p:txBody>
      </p:sp>
      <p:sp>
        <p:nvSpPr>
          <p:cNvPr id="3" name="Content Placeholder 2"/>
          <p:cNvSpPr>
            <a:spLocks noGrp="1"/>
          </p:cNvSpPr>
          <p:nvPr>
            <p:ph idx="4294967295"/>
          </p:nvPr>
        </p:nvSpPr>
        <p:spPr>
          <a:xfrm>
            <a:off x="827584" y="836712"/>
            <a:ext cx="7560840" cy="4968552"/>
          </a:xfrm>
        </p:spPr>
        <p:txBody>
          <a:bodyPr/>
          <a:lstStyle/>
          <a:p>
            <a:pPr marL="0" indent="0" algn="ctr">
              <a:spcBef>
                <a:spcPts val="1200"/>
              </a:spcBef>
              <a:buClr>
                <a:srgbClr val="1C75B7"/>
              </a:buClr>
              <a:buSzPct val="140000"/>
              <a:buNone/>
            </a:pPr>
            <a:endParaRPr lang="en-US" sz="200" b="1" dirty="0" smtClean="0"/>
          </a:p>
          <a:p>
            <a:pPr marL="0" indent="0" algn="ctr">
              <a:spcBef>
                <a:spcPts val="1200"/>
              </a:spcBef>
              <a:buClr>
                <a:srgbClr val="1C75B7"/>
              </a:buClr>
              <a:buSzPct val="140000"/>
              <a:buNone/>
            </a:pPr>
            <a:r>
              <a:rPr lang="en-US" sz="2200" b="1" dirty="0" smtClean="0"/>
              <a:t>Health, Ageing and Migration: new patterns of demographic change </a:t>
            </a:r>
          </a:p>
          <a:p>
            <a:pPr marL="0" indent="0" algn="ctr">
              <a:spcBef>
                <a:spcPts val="1200"/>
              </a:spcBef>
              <a:buClr>
                <a:srgbClr val="1C75B7"/>
              </a:buClr>
              <a:buSzPct val="140000"/>
              <a:buNone/>
            </a:pPr>
            <a:r>
              <a:rPr lang="en-US" sz="1600" b="1" dirty="0" smtClean="0"/>
              <a:t>Past work and future challenges of the JPI MYBL</a:t>
            </a:r>
          </a:p>
          <a:p>
            <a:pPr marL="0" indent="0" algn="ctr">
              <a:spcBef>
                <a:spcPts val="1200"/>
              </a:spcBef>
              <a:buClr>
                <a:srgbClr val="1C75B7"/>
              </a:buClr>
              <a:buSzPct val="140000"/>
              <a:buNone/>
            </a:pPr>
            <a:r>
              <a:rPr lang="en-US" sz="1800" b="1" dirty="0" smtClean="0"/>
              <a:t>1</a:t>
            </a:r>
            <a:r>
              <a:rPr lang="en-US" sz="1800" b="1" baseline="30000" dirty="0" smtClean="0"/>
              <a:t>st</a:t>
            </a:r>
            <a:r>
              <a:rPr lang="en-US" sz="1800" b="1" dirty="0" smtClean="0"/>
              <a:t> &amp; 2</a:t>
            </a:r>
            <a:r>
              <a:rPr lang="en-US" sz="1800" b="1" baseline="30000" dirty="0" smtClean="0"/>
              <a:t>nd</a:t>
            </a:r>
            <a:r>
              <a:rPr lang="en-US" sz="1800" b="1" dirty="0" smtClean="0"/>
              <a:t> December 2016 in Rome</a:t>
            </a:r>
          </a:p>
          <a:p>
            <a:pPr>
              <a:spcBef>
                <a:spcPts val="1200"/>
              </a:spcBef>
              <a:buClr>
                <a:srgbClr val="1C75B7"/>
              </a:buClr>
              <a:buSzPct val="140000"/>
              <a:buFont typeface="Arial" panose="020B0604020202020204" pitchFamily="34" charset="0"/>
              <a:buChar char="•"/>
            </a:pPr>
            <a:r>
              <a:rPr lang="en-US" sz="1600" dirty="0"/>
              <a:t>d</a:t>
            </a:r>
            <a:r>
              <a:rPr lang="en-US" sz="1600" dirty="0" smtClean="0"/>
              <a:t>iscussion of </a:t>
            </a:r>
            <a:r>
              <a:rPr lang="en-US" sz="1600" b="1" dirty="0" smtClean="0"/>
              <a:t>topics and show case of funded projects </a:t>
            </a:r>
            <a:r>
              <a:rPr lang="en-US" sz="1600" dirty="0" smtClean="0"/>
              <a:t>of the first call 2015 “Extended </a:t>
            </a:r>
            <a:r>
              <a:rPr lang="en-US" sz="1600" dirty="0"/>
              <a:t>working life </a:t>
            </a:r>
            <a:r>
              <a:rPr lang="en-US" sz="1600" dirty="0" smtClean="0"/>
              <a:t>and its Interaction with Health, Wellbeing and beyond” and the second call 2016 “Welfare, Wellbeing and Demographic Change: Understanding Welfare Models” </a:t>
            </a:r>
          </a:p>
          <a:p>
            <a:pPr>
              <a:spcBef>
                <a:spcPts val="1200"/>
              </a:spcBef>
              <a:buClr>
                <a:srgbClr val="1C75B7"/>
              </a:buClr>
              <a:buSzPct val="140000"/>
              <a:buFont typeface="Arial" panose="020B0604020202020204" pitchFamily="34" charset="0"/>
              <a:buChar char="•"/>
            </a:pPr>
            <a:r>
              <a:rPr lang="en-US" sz="1600" b="1" dirty="0" smtClean="0"/>
              <a:t>parallel sessions</a:t>
            </a:r>
          </a:p>
          <a:p>
            <a:pPr lvl="1">
              <a:spcBef>
                <a:spcPts val="1200"/>
              </a:spcBef>
              <a:buClr>
                <a:srgbClr val="1C75B7"/>
              </a:buClr>
              <a:buSzPct val="140000"/>
              <a:buFont typeface="Arial" panose="020B0604020202020204" pitchFamily="34" charset="0"/>
              <a:buChar char="•"/>
            </a:pPr>
            <a:r>
              <a:rPr lang="en-US" sz="1300" dirty="0"/>
              <a:t>challenges presented by migration</a:t>
            </a:r>
          </a:p>
          <a:p>
            <a:pPr lvl="1">
              <a:spcBef>
                <a:spcPts val="1200"/>
              </a:spcBef>
              <a:buClr>
                <a:srgbClr val="1C75B7"/>
              </a:buClr>
              <a:buSzPct val="140000"/>
              <a:buFont typeface="Arial" panose="020B0604020202020204" pitchFamily="34" charset="0"/>
              <a:buChar char="•"/>
            </a:pPr>
            <a:r>
              <a:rPr lang="en-US" sz="1300" dirty="0"/>
              <a:t>health and welfare models in a changing Europe / world</a:t>
            </a:r>
          </a:p>
          <a:p>
            <a:pPr lvl="1">
              <a:spcBef>
                <a:spcPts val="1200"/>
              </a:spcBef>
              <a:buClr>
                <a:srgbClr val="1C75B7"/>
              </a:buClr>
              <a:buSzPct val="140000"/>
              <a:buFont typeface="Arial" panose="020B0604020202020204" pitchFamily="34" charset="0"/>
              <a:buChar char="•"/>
            </a:pPr>
            <a:r>
              <a:rPr lang="en-US" sz="1300" dirty="0"/>
              <a:t>health trends and ageing population </a:t>
            </a:r>
          </a:p>
          <a:p>
            <a:pPr>
              <a:spcBef>
                <a:spcPts val="1200"/>
              </a:spcBef>
              <a:buClr>
                <a:srgbClr val="1C75B7"/>
              </a:buClr>
              <a:buSzPct val="140000"/>
              <a:buFont typeface="Arial" panose="020B0604020202020204" pitchFamily="34" charset="0"/>
              <a:buChar char="•"/>
            </a:pPr>
            <a:r>
              <a:rPr lang="en-US" sz="1600" b="1" dirty="0" smtClean="0"/>
              <a:t>JPI Conference is open to interested participants</a:t>
            </a:r>
            <a:r>
              <a:rPr lang="en-US" sz="1600" dirty="0" smtClean="0"/>
              <a:t>, for more information: </a:t>
            </a:r>
            <a:r>
              <a:rPr lang="en-US" sz="1600" dirty="0" smtClean="0">
                <a:hlinkClick r:id="rId3"/>
              </a:rPr>
              <a:t>http</a:t>
            </a:r>
            <a:r>
              <a:rPr lang="en-US" sz="1600" dirty="0">
                <a:hlinkClick r:id="rId3"/>
              </a:rPr>
              <a:t>://www.jp-demographic.eu/news/jpi-mybl-conference/</a:t>
            </a:r>
            <a:endParaRPr lang="en-US" sz="1600" dirty="0" smtClean="0"/>
          </a:p>
          <a:p>
            <a:pPr marL="0" indent="0">
              <a:spcBef>
                <a:spcPts val="1200"/>
              </a:spcBef>
              <a:buClr>
                <a:srgbClr val="1C75B7"/>
              </a:buClr>
              <a:buSzPct val="140000"/>
              <a:buNone/>
            </a:pPr>
            <a:endParaRPr lang="en-US" sz="1600" dirty="0" smtClean="0"/>
          </a:p>
          <a:p>
            <a:pPr>
              <a:spcBef>
                <a:spcPts val="1200"/>
              </a:spcBef>
              <a:buClr>
                <a:srgbClr val="1C75B7"/>
              </a:buClr>
              <a:buSzPct val="140000"/>
              <a:buFontTx/>
              <a:buChar char="-"/>
            </a:pPr>
            <a:endParaRPr lang="en-US" sz="1600" dirty="0" smtClean="0"/>
          </a:p>
          <a:p>
            <a:pPr marL="457200" lvl="1" indent="0">
              <a:spcBef>
                <a:spcPts val="1200"/>
              </a:spcBef>
              <a:buClr>
                <a:srgbClr val="1C75B7"/>
              </a:buClr>
              <a:buSzPct val="140000"/>
              <a:buNone/>
            </a:pPr>
            <a:endParaRPr lang="en-US" sz="1300" dirty="0"/>
          </a:p>
        </p:txBody>
      </p:sp>
    </p:spTree>
    <p:extLst>
      <p:ext uri="{BB962C8B-B14F-4D97-AF65-F5344CB8AC3E}">
        <p14:creationId xmlns:p14="http://schemas.microsoft.com/office/powerpoint/2010/main" val="2206548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DI VDE IT - Main">
  <a:themeElements>
    <a:clrScheme name="VDI VDE IT - Main 1">
      <a:dk1>
        <a:srgbClr val="000000"/>
      </a:dk1>
      <a:lt1>
        <a:srgbClr val="FFFFFF"/>
      </a:lt1>
      <a:dk2>
        <a:srgbClr val="5B2283"/>
      </a:dk2>
      <a:lt2>
        <a:srgbClr val="DED3E6"/>
      </a:lt2>
      <a:accent1>
        <a:srgbClr val="9A1915"/>
      </a:accent1>
      <a:accent2>
        <a:srgbClr val="F07C00"/>
      </a:accent2>
      <a:accent3>
        <a:srgbClr val="FFFFFF"/>
      </a:accent3>
      <a:accent4>
        <a:srgbClr val="000000"/>
      </a:accent4>
      <a:accent5>
        <a:srgbClr val="CAABAA"/>
      </a:accent5>
      <a:accent6>
        <a:srgbClr val="D97000"/>
      </a:accent6>
      <a:hlink>
        <a:srgbClr val="004E9F"/>
      </a:hlink>
      <a:folHlink>
        <a:srgbClr val="808080"/>
      </a:folHlink>
    </a:clrScheme>
    <a:fontScheme name="VDI VDE IT - Ma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D9D9"/>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ts val="1800"/>
          </a:lnSpc>
          <a:spcBef>
            <a:spcPct val="0"/>
          </a:spcBef>
          <a:spcAft>
            <a:spcPct val="0"/>
          </a:spcAft>
          <a:buClr>
            <a:schemeClr val="tx2"/>
          </a:buClr>
          <a:buSzTx/>
          <a:buFont typeface="Wingdings 2" pitchFamily="18" charset="2"/>
          <a:buNone/>
          <a:tabLst/>
          <a:defRPr kumimoji="0" lang="de-D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9D9D9"/>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ts val="1800"/>
          </a:lnSpc>
          <a:spcBef>
            <a:spcPct val="0"/>
          </a:spcBef>
          <a:spcAft>
            <a:spcPct val="0"/>
          </a:spcAft>
          <a:buClr>
            <a:schemeClr val="tx2"/>
          </a:buClr>
          <a:buSzTx/>
          <a:buFont typeface="Wingdings 2" pitchFamily="18" charset="2"/>
          <a:buNone/>
          <a:tabLst/>
          <a:defRPr kumimoji="0" lang="de-DE" sz="1400" b="0" i="0" u="none" strike="noStrike" cap="none" normalizeH="0" baseline="0" smtClean="0">
            <a:ln>
              <a:noFill/>
            </a:ln>
            <a:solidFill>
              <a:schemeClr val="tx1"/>
            </a:solidFill>
            <a:effectLst/>
            <a:latin typeface="Arial" charset="0"/>
          </a:defRPr>
        </a:defPPr>
      </a:lstStyle>
    </a:lnDef>
  </a:objectDefaults>
  <a:extraClrSchemeLst>
    <a:extraClrScheme>
      <a:clrScheme name="VDI VDE IT - Main 1">
        <a:dk1>
          <a:srgbClr val="000000"/>
        </a:dk1>
        <a:lt1>
          <a:srgbClr val="FFFFFF"/>
        </a:lt1>
        <a:dk2>
          <a:srgbClr val="5B2283"/>
        </a:dk2>
        <a:lt2>
          <a:srgbClr val="DED3E6"/>
        </a:lt2>
        <a:accent1>
          <a:srgbClr val="9A1915"/>
        </a:accent1>
        <a:accent2>
          <a:srgbClr val="F07C00"/>
        </a:accent2>
        <a:accent3>
          <a:srgbClr val="FFFFFF"/>
        </a:accent3>
        <a:accent4>
          <a:srgbClr val="000000"/>
        </a:accent4>
        <a:accent5>
          <a:srgbClr val="CAABAA"/>
        </a:accent5>
        <a:accent6>
          <a:srgbClr val="D97000"/>
        </a:accent6>
        <a:hlink>
          <a:srgbClr val="004E9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0</TotalTime>
  <Words>2374</Words>
  <Application>Microsoft Office PowerPoint</Application>
  <PresentationFormat>Bildschirmpräsentation (4:3)</PresentationFormat>
  <Paragraphs>302</Paragraphs>
  <Slides>26</Slides>
  <Notes>14</Notes>
  <HiddenSlides>0</HiddenSlides>
  <MMClips>0</MMClips>
  <ScaleCrop>false</ScaleCrop>
  <HeadingPairs>
    <vt:vector size="4" baseType="variant">
      <vt:variant>
        <vt:lpstr>Design</vt:lpstr>
      </vt:variant>
      <vt:variant>
        <vt:i4>2</vt:i4>
      </vt:variant>
      <vt:variant>
        <vt:lpstr>Folientitel</vt:lpstr>
      </vt:variant>
      <vt:variant>
        <vt:i4>26</vt:i4>
      </vt:variant>
    </vt:vector>
  </HeadingPairs>
  <TitlesOfParts>
    <vt:vector size="28" baseType="lpstr">
      <vt:lpstr>Tema1</vt:lpstr>
      <vt:lpstr>VDI VDE IT - Main</vt:lpstr>
      <vt:lpstr>Joint Programming Initiative “More Years, Better Lives”</vt:lpstr>
      <vt:lpstr>PowerPoint-Präsentation</vt:lpstr>
      <vt:lpstr>JPI More Years, Better Lives </vt:lpstr>
      <vt:lpstr>Countries supporting the JPI </vt:lpstr>
      <vt:lpstr>  Aims of the JPI MYBL</vt:lpstr>
      <vt:lpstr>(Joint ) Strategic Research Agenda</vt:lpstr>
      <vt:lpstr>(Joint) Strategic Research Agenda</vt:lpstr>
      <vt:lpstr>Joint Transnational CALLS 2015-2017</vt:lpstr>
      <vt:lpstr>JPI MYBL Conference 2016 </vt:lpstr>
      <vt:lpstr>  Governance and operation of the JPI MYBL</vt:lpstr>
      <vt:lpstr>Favorable (Pre)conditions  for a Participation in MYBL </vt:lpstr>
      <vt:lpstr>Modes of participation (III)  – (Complete) Membership</vt:lpstr>
      <vt:lpstr>Potential Modes of participation (II)  – Active Participation without Membership</vt:lpstr>
      <vt:lpstr>PowerPoint-Präsentation</vt:lpstr>
      <vt:lpstr>Thank you!  Peter Hahn International Technology Cooperation VDI/VDE IT GmbH www.vdivde-it.de peter.hahn@vdivde-it.de +49 30 310078 276   </vt:lpstr>
      <vt:lpstr>What is Joint Programming?</vt:lpstr>
      <vt:lpstr>Current organisational development:</vt:lpstr>
      <vt:lpstr>Strategic Research Agenda</vt:lpstr>
      <vt:lpstr>Implementation</vt:lpstr>
      <vt:lpstr>Implementation</vt:lpstr>
      <vt:lpstr>Alignment in the ERA</vt:lpstr>
      <vt:lpstr>Past and Current Alignment-Activities</vt:lpstr>
      <vt:lpstr>Future Alignment-Activities</vt:lpstr>
      <vt:lpstr>J-AGE II Project (Coordination and Support Action to JPI MYBL)</vt:lpstr>
      <vt:lpstr>IPotential Areas of Alignment</vt:lpstr>
      <vt:lpstr>Example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dc:creator>
  <cp:lastModifiedBy>Hahn, Peter</cp:lastModifiedBy>
  <cp:revision>153</cp:revision>
  <cp:lastPrinted>2016-10-11T11:56:44Z</cp:lastPrinted>
  <dcterms:created xsi:type="dcterms:W3CDTF">2015-11-22T18:02:26Z</dcterms:created>
  <dcterms:modified xsi:type="dcterms:W3CDTF">2016-10-12T19:36:21Z</dcterms:modified>
</cp:coreProperties>
</file>